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9" r:id="rId4"/>
    <p:sldId id="258" r:id="rId5"/>
    <p:sldId id="259" r:id="rId6"/>
    <p:sldId id="260" r:id="rId7"/>
    <p:sldId id="263" r:id="rId8"/>
    <p:sldId id="265" r:id="rId9"/>
    <p:sldId id="266" r:id="rId10"/>
    <p:sldId id="267" r:id="rId11"/>
    <p:sldId id="268" r:id="rId12"/>
    <p:sldId id="270" r:id="rId13"/>
    <p:sldId id="271" r:id="rId14"/>
    <p:sldId id="274" r:id="rId15"/>
    <p:sldId id="275" r:id="rId16"/>
    <p:sldId id="277" r:id="rId17"/>
    <p:sldId id="278" r:id="rId18"/>
    <p:sldId id="279" r:id="rId19"/>
    <p:sldId id="280"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143" autoAdjust="0"/>
  </p:normalViewPr>
  <p:slideViewPr>
    <p:cSldViewPr snapToGrid="0">
      <p:cViewPr varScale="1">
        <p:scale>
          <a:sx n="61" d="100"/>
          <a:sy n="61" d="100"/>
        </p:scale>
        <p:origin x="10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4B81D8-DC98-4EF1-9423-397861415BF7}" type="datetimeFigureOut">
              <a:rPr lang="zh-TW" altLang="en-US" smtClean="0"/>
              <a:t>2019/10/25</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03EB27-3EDD-4DFE-9161-973D98EDC7AD}" type="slidenum">
              <a:rPr lang="zh-TW" altLang="en-US" smtClean="0"/>
              <a:t>‹#›</a:t>
            </a:fld>
            <a:endParaRPr lang="zh-TW" altLang="en-US"/>
          </a:p>
        </p:txBody>
      </p:sp>
    </p:spTree>
    <p:extLst>
      <p:ext uri="{BB962C8B-B14F-4D97-AF65-F5344CB8AC3E}">
        <p14:creationId xmlns:p14="http://schemas.microsoft.com/office/powerpoint/2010/main" val="598729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本</a:t>
            </a:r>
            <a:r>
              <a:rPr lang="zh-TW" altLang="en-US" sz="1200" b="0" i="0" kern="1200" dirty="0" smtClean="0">
                <a:solidFill>
                  <a:schemeClr val="tx1"/>
                </a:solidFill>
                <a:effectLst/>
                <a:latin typeface="+mn-lt"/>
                <a:ea typeface="+mn-ea"/>
                <a:cs typeface="+mn-cs"/>
              </a:rPr>
              <a:t>研究是</a:t>
            </a:r>
            <a:r>
              <a:rPr lang="zh-TW" altLang="en-US" sz="1200" b="0" i="0" kern="1200" dirty="0" smtClean="0">
                <a:solidFill>
                  <a:schemeClr val="tx1"/>
                </a:solidFill>
                <a:effectLst/>
                <a:latin typeface="+mn-lt"/>
                <a:ea typeface="+mn-ea"/>
                <a:cs typeface="+mn-cs"/>
              </a:rPr>
              <a:t>日間型車燈</a:t>
            </a:r>
            <a:r>
              <a:rPr lang="en-US" altLang="zh-TW" sz="1200" b="0" i="0" kern="1200" dirty="0" smtClean="0">
                <a:solidFill>
                  <a:schemeClr val="tx1"/>
                </a:solidFill>
                <a:effectLst/>
                <a:latin typeface="+mn-lt"/>
                <a:ea typeface="+mn-ea"/>
                <a:cs typeface="+mn-cs"/>
              </a:rPr>
              <a:t>DRL</a:t>
            </a:r>
            <a:r>
              <a:rPr lang="zh-TW" altLang="en-US" sz="1200" b="0" i="0" kern="1200" dirty="0" smtClean="0">
                <a:solidFill>
                  <a:schemeClr val="tx1"/>
                </a:solidFill>
                <a:effectLst/>
                <a:latin typeface="+mn-lt"/>
                <a:ea typeface="+mn-ea"/>
                <a:cs typeface="+mn-cs"/>
              </a:rPr>
              <a:t>開或關對駕駛的車速估計影響，車速分別為</a:t>
            </a:r>
            <a:r>
              <a:rPr lang="en-US" altLang="zh-TW" sz="1200" b="0" i="0" kern="1200" dirty="0" smtClean="0">
                <a:solidFill>
                  <a:schemeClr val="tx1"/>
                </a:solidFill>
                <a:effectLst/>
                <a:latin typeface="+mn-lt"/>
                <a:ea typeface="+mn-ea"/>
                <a:cs typeface="+mn-cs"/>
              </a:rPr>
              <a:t>30 km / h</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50 km / h</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70 km / h</a:t>
            </a:r>
            <a:r>
              <a:rPr lang="zh-TW" altLang="en-US" sz="1200" b="0" i="0" kern="1200" dirty="0" smtClean="0">
                <a:solidFill>
                  <a:schemeClr val="tx1"/>
                </a:solidFill>
                <a:effectLst/>
                <a:latin typeface="+mn-lt"/>
                <a:ea typeface="+mn-ea"/>
                <a:cs typeface="+mn-cs"/>
              </a:rPr>
              <a:t>和</a:t>
            </a:r>
            <a:r>
              <a:rPr lang="en-US" altLang="zh-TW" sz="1200" b="0" i="0" kern="1200" dirty="0" smtClean="0">
                <a:solidFill>
                  <a:schemeClr val="tx1"/>
                </a:solidFill>
                <a:effectLst/>
                <a:latin typeface="+mn-lt"/>
                <a:ea typeface="+mn-ea"/>
                <a:cs typeface="+mn-cs"/>
              </a:rPr>
              <a:t>90 km / h</a:t>
            </a:r>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1</a:t>
            </a:fld>
            <a:endParaRPr lang="zh-TW" altLang="en-US"/>
          </a:p>
        </p:txBody>
      </p:sp>
    </p:spTree>
    <p:extLst>
      <p:ext uri="{BB962C8B-B14F-4D97-AF65-F5344CB8AC3E}">
        <p14:creationId xmlns:p14="http://schemas.microsoft.com/office/powerpoint/2010/main" val="2257544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dirty="0" smtClean="0">
                <a:latin typeface="微軟正黑體" panose="020B0604030504040204" pitchFamily="34" charset="-120"/>
                <a:ea typeface="微軟正黑體" panose="020B0604030504040204" pitchFamily="34" charset="-120"/>
              </a:rPr>
              <a:t>單向</a:t>
            </a:r>
            <a:r>
              <a:rPr lang="en-US" altLang="zh-TW" sz="1200" b="0" dirty="0" smtClean="0">
                <a:latin typeface="微軟正黑體" panose="020B0604030504040204" pitchFamily="34" charset="-120"/>
                <a:ea typeface="微軟正黑體" panose="020B0604030504040204" pitchFamily="34" charset="-120"/>
              </a:rPr>
              <a:t>ANOVA</a:t>
            </a:r>
            <a:r>
              <a:rPr lang="zh-TW" altLang="en-US" sz="1200" b="0" dirty="0" smtClean="0">
                <a:latin typeface="微軟正黑體" panose="020B0604030504040204" pitchFamily="34" charset="-120"/>
                <a:ea typeface="微軟正黑體" panose="020B0604030504040204" pitchFamily="34" charset="-120"/>
              </a:rPr>
              <a:t>分析結論</a:t>
            </a:r>
            <a:r>
              <a:rPr lang="en-US" altLang="zh-TW" sz="1200" b="0" dirty="0" smtClean="0">
                <a:latin typeface="微軟正黑體" panose="020B0604030504040204" pitchFamily="34" charset="-120"/>
                <a:ea typeface="微軟正黑體" panose="020B0604030504040204" pitchFamily="34" charset="-120"/>
              </a:rPr>
              <a:t>:</a:t>
            </a:r>
          </a:p>
          <a:p>
            <a:r>
              <a:rPr lang="zh-TW" altLang="en-US" sz="1200" dirty="0" smtClean="0">
                <a:latin typeface="微軟正黑體" panose="020B0604030504040204" pitchFamily="34" charset="-120"/>
                <a:ea typeface="微軟正黑體" panose="020B0604030504040204" pitchFamily="34" charset="-120"/>
              </a:rPr>
              <a:t>不同駕照的受測者不管在</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開啟或關閉，對於車速的估算都具有顯著的差異</a:t>
            </a:r>
            <a:endParaRPr lang="en-US" altLang="zh-TW" sz="1200" dirty="0" smtClean="0">
              <a:latin typeface="微軟正黑體" panose="020B0604030504040204" pitchFamily="34" charset="-120"/>
              <a:ea typeface="微軟正黑體" panose="020B0604030504040204" pitchFamily="34" charset="-120"/>
            </a:endParaRPr>
          </a:p>
          <a:p>
            <a:r>
              <a:rPr lang="en-US" altLang="zh-TW" sz="1200" dirty="0" smtClean="0">
                <a:latin typeface="微軟正黑體" panose="020B0604030504040204" pitchFamily="34" charset="-120"/>
                <a:ea typeface="微軟正黑體" panose="020B0604030504040204" pitchFamily="34" charset="-120"/>
              </a:rPr>
              <a:t>Bonferroni</a:t>
            </a:r>
            <a:r>
              <a:rPr lang="zh-TW" altLang="en-US" sz="1200" dirty="0" smtClean="0">
                <a:latin typeface="微軟正黑體" panose="020B0604030504040204" pitchFamily="34" charset="-120"/>
                <a:ea typeface="微軟正黑體" panose="020B0604030504040204" pitchFamily="34" charset="-120"/>
              </a:rPr>
              <a:t>事後測試顯示結論</a:t>
            </a:r>
            <a:r>
              <a:rPr lang="en-US" altLang="zh-TW" sz="1200" dirty="0" smtClean="0">
                <a:latin typeface="微軟正黑體" panose="020B0604030504040204" pitchFamily="34" charset="-120"/>
                <a:ea typeface="微軟正黑體" panose="020B0604030504040204" pitchFamily="34" charset="-12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開啟</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時，擁有乘用車駕駛執照的駕駛員可以更準確地估算兩種測試速度</a:t>
            </a: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13</a:t>
            </a:fld>
            <a:endParaRPr lang="zh-TW" altLang="en-US"/>
          </a:p>
        </p:txBody>
      </p:sp>
    </p:spTree>
    <p:extLst>
      <p:ext uri="{BB962C8B-B14F-4D97-AF65-F5344CB8AC3E}">
        <p14:creationId xmlns:p14="http://schemas.microsoft.com/office/powerpoint/2010/main" val="2899827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車速為</a:t>
            </a:r>
            <a:r>
              <a:rPr lang="en-US" altLang="zh-TW" sz="1200" b="0" dirty="0" smtClean="0">
                <a:latin typeface="微軟正黑體" panose="020B0604030504040204" pitchFamily="34" charset="-120"/>
                <a:ea typeface="微軟正黑體" panose="020B0604030504040204" pitchFamily="34" charset="-120"/>
              </a:rPr>
              <a:t>30 km / h</a:t>
            </a:r>
            <a:r>
              <a:rPr lang="zh-TW" altLang="en-US" sz="1200" b="0" dirty="0" smtClean="0">
                <a:latin typeface="微軟正黑體" panose="020B0604030504040204" pitchFamily="34" charset="-120"/>
                <a:ea typeface="微軟正黑體" panose="020B0604030504040204" pitchFamily="34" charset="-120"/>
              </a:rPr>
              <a:t>，關閉</a:t>
            </a:r>
            <a:r>
              <a:rPr lang="en-US" altLang="zh-TW" sz="1200" b="0" dirty="0" smtClean="0">
                <a:latin typeface="微軟正黑體" panose="020B0604030504040204" pitchFamily="34" charset="-120"/>
                <a:ea typeface="微軟正黑體" panose="020B0604030504040204" pitchFamily="34" charset="-120"/>
              </a:rPr>
              <a:t>DRL</a:t>
            </a:r>
            <a:r>
              <a:rPr lang="zh-TW" altLang="en-US" sz="1200" b="0" dirty="0" smtClean="0">
                <a:latin typeface="微軟正黑體" panose="020B0604030504040204" pitchFamily="34" charset="-120"/>
                <a:ea typeface="微軟正黑體" panose="020B0604030504040204" pitchFamily="34" charset="-120"/>
              </a:rPr>
              <a:t>的情況下，具有乘用車駕照比摩托車駕照的估計值更準確</a:t>
            </a:r>
            <a:endParaRPr lang="en-US" altLang="zh-TW" sz="1200" b="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微軟正黑體" panose="020B0604030504040204" pitchFamily="34" charset="-120"/>
                <a:ea typeface="微軟正黑體" panose="020B0604030504040204" pitchFamily="34" charset="-120"/>
              </a:rPr>
              <a:t>Bonferroni</a:t>
            </a:r>
            <a:r>
              <a:rPr lang="zh-TW" altLang="en-US" sz="1200" dirty="0" smtClean="0">
                <a:latin typeface="微軟正黑體" panose="020B0604030504040204" pitchFamily="34" charset="-120"/>
                <a:ea typeface="微軟正黑體" panose="020B0604030504040204" pitchFamily="34" charset="-120"/>
              </a:rPr>
              <a:t>事後測試顯示結論</a:t>
            </a:r>
            <a:r>
              <a:rPr lang="en-US" altLang="zh-TW" sz="1200" dirty="0" smtClean="0">
                <a:latin typeface="微軟正黑體" panose="020B0604030504040204" pitchFamily="34" charset="-120"/>
                <a:ea typeface="微軟正黑體" panose="020B0604030504040204" pitchFamily="34" charset="-12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時，與正在上駕訓班的受測者相比，擁有駕照的駕駛員可以更準確地估算兩種測試速度</a:t>
            </a: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14</a:t>
            </a:fld>
            <a:endParaRPr lang="zh-TW" altLang="en-US"/>
          </a:p>
        </p:txBody>
      </p:sp>
    </p:spTree>
    <p:extLst>
      <p:ext uri="{BB962C8B-B14F-4D97-AF65-F5344CB8AC3E}">
        <p14:creationId xmlns:p14="http://schemas.microsoft.com/office/powerpoint/2010/main" val="1015559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nSpc>
                <a:spcPct val="150000"/>
              </a:lnSpc>
            </a:pPr>
            <a:r>
              <a:rPr lang="zh-TW" altLang="en-US" sz="1200" dirty="0" smtClean="0">
                <a:latin typeface="微軟正黑體" panose="020B0604030504040204" pitchFamily="34" charset="-120"/>
                <a:ea typeface="微軟正黑體" panose="020B0604030504040204" pitchFamily="34" charset="-120"/>
              </a:rPr>
              <a:t>從該表中可以看出，</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開啟</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a:t>
            </a:r>
            <a:r>
              <a:rPr lang="zh-TW" altLang="en-US" sz="1200" b="0" i="0" kern="1200" dirty="0" smtClean="0">
                <a:solidFill>
                  <a:schemeClr val="tx1"/>
                </a:solidFill>
                <a:effectLst/>
                <a:latin typeface="+mn-lt"/>
                <a:ea typeface="+mn-ea"/>
                <a:cs typeface="+mn-cs"/>
              </a:rPr>
              <a:t>在評估時速</a:t>
            </a:r>
            <a:r>
              <a:rPr lang="en-US" altLang="zh-TW" sz="1200" b="0" i="0" kern="1200" dirty="0" smtClean="0">
                <a:solidFill>
                  <a:schemeClr val="tx1"/>
                </a:solidFill>
                <a:effectLst/>
                <a:latin typeface="+mn-lt"/>
                <a:ea typeface="+mn-ea"/>
                <a:cs typeface="+mn-cs"/>
              </a:rPr>
              <a:t>70</a:t>
            </a:r>
            <a:r>
              <a:rPr lang="zh-TW" altLang="en-US" sz="1200" b="0" i="0" kern="1200" dirty="0" smtClean="0">
                <a:solidFill>
                  <a:schemeClr val="tx1"/>
                </a:solidFill>
                <a:effectLst/>
                <a:latin typeface="+mn-lt"/>
                <a:ea typeface="+mn-ea"/>
                <a:cs typeface="+mn-cs"/>
              </a:rPr>
              <a:t>公里時，女性的估計優於男性</a:t>
            </a:r>
            <a:endParaRPr lang="en-US" altLang="zh-TW" sz="1200" b="0" i="0" kern="1200" dirty="0" smtClean="0">
              <a:solidFill>
                <a:schemeClr val="tx1"/>
              </a:solidFill>
              <a:effectLst/>
              <a:latin typeface="+mn-lt"/>
              <a:ea typeface="+mn-ea"/>
              <a:cs typeface="+mn-cs"/>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當開啟或關閉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a:t>
            </a:r>
            <a:r>
              <a:rPr lang="zh-TW" altLang="en-US"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擁有乘用車駕照的駕駛員在</a:t>
            </a:r>
            <a:r>
              <a:rPr lang="zh-TW" altLang="en-US" sz="1200" dirty="0" smtClean="0">
                <a:latin typeface="微軟正黑體" panose="020B0604030504040204" pitchFamily="34" charset="-120"/>
                <a:ea typeface="微軟正黑體" panose="020B0604030504040204" pitchFamily="34" charset="-120"/>
              </a:rPr>
              <a:t>估計相較其他商用駕照都</a:t>
            </a:r>
            <a:r>
              <a:rPr lang="zh-TW" altLang="en-US" sz="1200" dirty="0" smtClean="0">
                <a:latin typeface="微軟正黑體" panose="020B0604030504040204" pitchFamily="34" charset="-120"/>
                <a:ea typeface="微軟正黑體" panose="020B0604030504040204" pitchFamily="34" charset="-120"/>
              </a:rPr>
              <a:t>有較好的表現。</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在開啟和關閉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，非乘用車的駕駛員對對速度的感知較差。</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每天從事駕駛的駕駛員最準確地估計了車速。</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曾經發生過車禍的駕駛員也能準確地估計車速</a:t>
            </a:r>
            <a:endParaRPr lang="en-US" altLang="zh-TW" sz="1200"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16</a:t>
            </a:fld>
            <a:endParaRPr lang="zh-TW" altLang="en-US"/>
          </a:p>
        </p:txBody>
      </p:sp>
    </p:spTree>
    <p:extLst>
      <p:ext uri="{BB962C8B-B14F-4D97-AF65-F5344CB8AC3E}">
        <p14:creationId xmlns:p14="http://schemas.microsoft.com/office/powerpoint/2010/main" val="3670323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從交通安全的角度來看，最危險的情況是駕駛無法區分低車速和高車速，尤其是在較高速度被估計為低速時。</a:t>
            </a:r>
            <a:endParaRPr lang="en-US" altLang="zh-TW" sz="1200" dirty="0" smtClean="0">
              <a:latin typeface="微軟正黑體" panose="020B0604030504040204" pitchFamily="34" charset="-120"/>
              <a:ea typeface="微軟正黑體" panose="020B0604030504040204" pitchFamily="34" charset="-120"/>
            </a:endParaRPr>
          </a:p>
          <a:p>
            <a:pPr>
              <a:lnSpc>
                <a:spcPct val="100000"/>
              </a:lnSpc>
            </a:pPr>
            <a:r>
              <a:rPr lang="zh-TW" altLang="en-US" sz="1200" dirty="0" smtClean="0">
                <a:latin typeface="微軟正黑體" panose="020B0604030504040204" pitchFamily="34" charset="-120"/>
                <a:ea typeface="微軟正黑體" panose="020B0604030504040204" pitchFamily="34" charset="-120"/>
              </a:rPr>
              <a:t>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a:t>
            </a:r>
            <a:r>
              <a:rPr lang="en-US" altLang="zh-TW" sz="1200" dirty="0" smtClean="0">
                <a:latin typeface="微軟正黑體" panose="020B0604030504040204" pitchFamily="34" charset="-120"/>
                <a:ea typeface="微軟正黑體" panose="020B0604030504040204" pitchFamily="34" charset="-120"/>
              </a:rPr>
              <a:t>11.89</a:t>
            </a:r>
            <a:r>
              <a:rPr lang="zh-TW" altLang="en-US" sz="1200" dirty="0" smtClean="0">
                <a:latin typeface="微軟正黑體" panose="020B0604030504040204" pitchFamily="34" charset="-120"/>
                <a:ea typeface="微軟正黑體" panose="020B0604030504040204" pitchFamily="34" charset="-120"/>
              </a:rPr>
              <a:t>％的受測者將</a:t>
            </a:r>
            <a:r>
              <a:rPr lang="en-US" altLang="zh-TW" sz="1200" dirty="0" smtClean="0">
                <a:latin typeface="微軟正黑體" panose="020B0604030504040204" pitchFamily="34" charset="-120"/>
                <a:ea typeface="微軟正黑體" panose="020B0604030504040204" pitchFamily="34" charset="-120"/>
              </a:rPr>
              <a:t>30 km / h</a:t>
            </a:r>
            <a:r>
              <a:rPr lang="zh-TW" altLang="en-US" sz="1200" dirty="0" smtClean="0">
                <a:latin typeface="微軟正黑體" panose="020B0604030504040204" pitchFamily="34" charset="-120"/>
                <a:ea typeface="微軟正黑體" panose="020B0604030504040204" pitchFamily="34" charset="-120"/>
              </a:rPr>
              <a:t>和</a:t>
            </a:r>
            <a:r>
              <a:rPr lang="en-US" altLang="zh-TW" sz="1200" dirty="0" smtClean="0">
                <a:latin typeface="微軟正黑體" panose="020B0604030504040204" pitchFamily="34" charset="-120"/>
                <a:ea typeface="微軟正黑體" panose="020B0604030504040204" pitchFamily="34" charset="-120"/>
              </a:rPr>
              <a:t>50 km / h</a:t>
            </a:r>
            <a:r>
              <a:rPr lang="zh-TW" altLang="en-US" sz="1200" dirty="0" smtClean="0">
                <a:latin typeface="微軟正黑體" panose="020B0604030504040204" pitchFamily="34" charset="-120"/>
                <a:ea typeface="微軟正黑體" panose="020B0604030504040204" pitchFamily="34" charset="-120"/>
              </a:rPr>
              <a:t>的測試速度進行了排列。</a:t>
            </a:r>
            <a:endParaRPr lang="en-US" altLang="zh-TW" sz="1200" dirty="0" smtClean="0">
              <a:latin typeface="微軟正黑體" panose="020B0604030504040204" pitchFamily="34" charset="-120"/>
              <a:ea typeface="微軟正黑體" panose="020B0604030504040204" pitchFamily="34" charset="-120"/>
            </a:endParaRPr>
          </a:p>
          <a:p>
            <a:pPr>
              <a:lnSpc>
                <a:spcPct val="100000"/>
              </a:lnSpc>
            </a:pPr>
            <a:r>
              <a:rPr lang="zh-TW" altLang="en-US" sz="1200" dirty="0" smtClean="0">
                <a:latin typeface="微軟正黑體" panose="020B0604030504040204" pitchFamily="34" charset="-120"/>
                <a:ea typeface="微軟正黑體" panose="020B0604030504040204" pitchFamily="34" charset="-120"/>
              </a:rPr>
              <a:t>受測者認為</a:t>
            </a:r>
            <a:r>
              <a:rPr lang="en-US" altLang="zh-TW" sz="1200" dirty="0" smtClean="0">
                <a:latin typeface="微軟正黑體" panose="020B0604030504040204" pitchFamily="34" charset="-120"/>
                <a:ea typeface="微軟正黑體" panose="020B0604030504040204" pitchFamily="34" charset="-120"/>
              </a:rPr>
              <a:t>50 km / h</a:t>
            </a:r>
            <a:r>
              <a:rPr lang="zh-TW" altLang="en-US" sz="1200" dirty="0" smtClean="0">
                <a:latin typeface="微軟正黑體" panose="020B0604030504040204" pitchFamily="34" charset="-120"/>
                <a:ea typeface="微軟正黑體" panose="020B0604030504040204" pitchFamily="34" charset="-120"/>
              </a:rPr>
              <a:t>的速度低於</a:t>
            </a:r>
            <a:r>
              <a:rPr lang="en-US" altLang="zh-TW" sz="1200" dirty="0" smtClean="0">
                <a:latin typeface="微軟正黑體" panose="020B0604030504040204" pitchFamily="34" charset="-120"/>
                <a:ea typeface="微軟正黑體" panose="020B0604030504040204" pitchFamily="34" charset="-120"/>
              </a:rPr>
              <a:t>30 km / h</a:t>
            </a:r>
            <a:r>
              <a:rPr lang="zh-TW" altLang="en-US" sz="1200" dirty="0" smtClean="0">
                <a:latin typeface="微軟正黑體" panose="020B0604030504040204" pitchFamily="34" charset="-120"/>
                <a:ea typeface="微軟正黑體" panose="020B0604030504040204" pitchFamily="34" charset="-120"/>
              </a:rPr>
              <a:t>，</a:t>
            </a:r>
            <a:r>
              <a:rPr lang="en-US" altLang="zh-TW" sz="1200" dirty="0" smtClean="0">
                <a:latin typeface="微軟正黑體" panose="020B0604030504040204" pitchFamily="34" charset="-120"/>
                <a:ea typeface="微軟正黑體" panose="020B0604030504040204" pitchFamily="34" charset="-120"/>
              </a:rPr>
              <a:t>30 km / h</a:t>
            </a:r>
            <a:r>
              <a:rPr lang="zh-TW" altLang="en-US" sz="1200" dirty="0" smtClean="0">
                <a:latin typeface="微軟正黑體" panose="020B0604030504040204" pitchFamily="34" charset="-120"/>
                <a:ea typeface="微軟正黑體" panose="020B0604030504040204" pitchFamily="34" charset="-120"/>
              </a:rPr>
              <a:t>的速度高於</a:t>
            </a:r>
            <a:r>
              <a:rPr lang="en-US" altLang="zh-TW" sz="1200" dirty="0" smtClean="0">
                <a:latin typeface="微軟正黑體" panose="020B0604030504040204" pitchFamily="34" charset="-120"/>
                <a:ea typeface="微軟正黑體" panose="020B0604030504040204" pitchFamily="34" charset="-120"/>
              </a:rPr>
              <a:t>50 km / h</a:t>
            </a:r>
            <a:r>
              <a:rPr lang="zh-TW" altLang="en-US" sz="1200" dirty="0" smtClean="0">
                <a:latin typeface="微軟正黑體" panose="020B0604030504040204" pitchFamily="34" charset="-120"/>
                <a:ea typeface="微軟正黑體" panose="020B0604030504040204" pitchFamily="34" charset="-120"/>
              </a:rPr>
              <a:t>。</a:t>
            </a:r>
            <a:endParaRPr lang="en-US" altLang="zh-TW" sz="1200" dirty="0" smtClean="0">
              <a:latin typeface="微軟正黑體" panose="020B0604030504040204" pitchFamily="34" charset="-120"/>
              <a:ea typeface="微軟正黑體" panose="020B0604030504040204" pitchFamily="34" charset="-120"/>
            </a:endParaRPr>
          </a:p>
          <a:p>
            <a:pPr>
              <a:lnSpc>
                <a:spcPct val="100000"/>
              </a:lnSpc>
            </a:pPr>
            <a:r>
              <a:rPr lang="zh-TW" altLang="en-US" sz="1200" dirty="0" smtClean="0">
                <a:latin typeface="微軟正黑體" panose="020B0604030504040204" pitchFamily="34" charset="-120"/>
                <a:ea typeface="微軟正黑體" panose="020B0604030504040204" pitchFamily="34" charset="-120"/>
              </a:rPr>
              <a:t>開啟</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後，犯此類錯誤的受測者降低到</a:t>
            </a:r>
            <a:r>
              <a:rPr lang="en-US" altLang="zh-TW" sz="1200" dirty="0" smtClean="0">
                <a:latin typeface="微軟正黑體" panose="020B0604030504040204" pitchFamily="34" charset="-120"/>
                <a:ea typeface="微軟正黑體" panose="020B0604030504040204" pitchFamily="34" charset="-120"/>
              </a:rPr>
              <a:t>2.70</a:t>
            </a:r>
            <a:r>
              <a:rPr lang="zh-TW" altLang="en-US" sz="1200" dirty="0" smtClean="0">
                <a:latin typeface="微軟正黑體" panose="020B0604030504040204" pitchFamily="34" charset="-120"/>
                <a:ea typeface="微軟正黑體" panose="020B0604030504040204" pitchFamily="34" charset="-120"/>
              </a:rPr>
              <a:t>％。</a:t>
            </a:r>
            <a:endParaRPr lang="en-US" altLang="zh-TW" sz="1200" dirty="0" smtClean="0">
              <a:latin typeface="微軟正黑體" panose="020B0604030504040204" pitchFamily="34" charset="-120"/>
              <a:ea typeface="微軟正黑體" panose="020B0604030504040204" pitchFamily="34" charset="-120"/>
            </a:endParaRPr>
          </a:p>
          <a:p>
            <a:pPr>
              <a:lnSpc>
                <a:spcPct val="100000"/>
              </a:lnSpc>
            </a:pPr>
            <a:r>
              <a:rPr lang="zh-TW" altLang="en-US" sz="1200" dirty="0" smtClean="0">
                <a:latin typeface="微軟正黑體" panose="020B0604030504040204" pitchFamily="34" charset="-120"/>
                <a:ea typeface="微軟正黑體" panose="020B0604030504040204" pitchFamily="34" charset="-120"/>
              </a:rPr>
              <a:t>與關閉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時相比，打開</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時速度估計中的誤差更少。</a:t>
            </a: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17</a:t>
            </a:fld>
            <a:endParaRPr lang="zh-TW" altLang="en-US"/>
          </a:p>
        </p:txBody>
      </p:sp>
    </p:spTree>
    <p:extLst>
      <p:ext uri="{BB962C8B-B14F-4D97-AF65-F5344CB8AC3E}">
        <p14:creationId xmlns:p14="http://schemas.microsoft.com/office/powerpoint/2010/main" val="3877118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lnSpc>
                <a:spcPct val="150000"/>
              </a:lnSpc>
            </a:pPr>
            <a:r>
              <a:rPr lang="zh-TW" altLang="en-US" sz="1200" dirty="0" smtClean="0">
                <a:latin typeface="微軟正黑體" panose="020B0604030504040204" pitchFamily="34" charset="-120"/>
                <a:ea typeface="微軟正黑體" panose="020B0604030504040204" pitchFamily="34" charset="-120"/>
              </a:rPr>
              <a:t>測試</a:t>
            </a:r>
            <a:r>
              <a:rPr lang="zh-TW" altLang="en-US" sz="1200" dirty="0" smtClean="0">
                <a:latin typeface="微軟正黑體" panose="020B0604030504040204" pitchFamily="34" charset="-120"/>
                <a:ea typeface="微軟正黑體" panose="020B0604030504040204" pitchFamily="34" charset="-120"/>
              </a:rPr>
              <a:t>速度為</a:t>
            </a:r>
            <a:r>
              <a:rPr lang="en-US" altLang="zh-TW" sz="1200" dirty="0" smtClean="0">
                <a:latin typeface="微軟正黑體" panose="020B0604030504040204" pitchFamily="34" charset="-120"/>
                <a:ea typeface="微軟正黑體" panose="020B0604030504040204" pitchFamily="34" charset="-120"/>
              </a:rPr>
              <a:t>30 km / h</a:t>
            </a:r>
            <a:r>
              <a:rPr lang="zh-TW" altLang="en-US" sz="1200" dirty="0" smtClean="0">
                <a:latin typeface="微軟正黑體" panose="020B0604030504040204" pitchFamily="34" charset="-120"/>
                <a:ea typeface="微軟正黑體" panose="020B0604030504040204" pitchFamily="34" charset="-120"/>
              </a:rPr>
              <a:t>，與關閉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a:t>
            </a:r>
            <a:r>
              <a:rPr lang="en-US" altLang="zh-TW" sz="1200" dirty="0" smtClean="0">
                <a:latin typeface="微軟正黑體" panose="020B0604030504040204" pitchFamily="34" charset="-120"/>
                <a:ea typeface="微軟正黑體" panose="020B0604030504040204" pitchFamily="34" charset="-120"/>
              </a:rPr>
              <a:t>M = 25.24</a:t>
            </a:r>
            <a:r>
              <a:rPr lang="zh-TW" altLang="en-US" sz="1200" dirty="0" smtClean="0">
                <a:latin typeface="微軟正黑體" panose="020B0604030504040204" pitchFamily="34" charset="-120"/>
                <a:ea typeface="微軟正黑體" panose="020B0604030504040204" pitchFamily="34" charset="-120"/>
              </a:rPr>
              <a:t>）相比，打開</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a:t>
            </a:r>
            <a:r>
              <a:rPr lang="en-US" altLang="zh-TW" sz="1200" dirty="0" smtClean="0">
                <a:latin typeface="微軟正黑體" panose="020B0604030504040204" pitchFamily="34" charset="-120"/>
                <a:ea typeface="微軟正黑體" panose="020B0604030504040204" pitchFamily="34" charset="-120"/>
              </a:rPr>
              <a:t>M = 19.76</a:t>
            </a:r>
            <a:r>
              <a:rPr lang="zh-TW" altLang="en-US" sz="1200" dirty="0" smtClean="0">
                <a:latin typeface="微軟正黑體" panose="020B0604030504040204" pitchFamily="34" charset="-120"/>
                <a:ea typeface="微軟正黑體" panose="020B0604030504040204" pitchFamily="34" charset="-120"/>
              </a:rPr>
              <a:t>）的估計誤差更大。</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較高的速度為</a:t>
            </a:r>
            <a:r>
              <a:rPr lang="en-US" altLang="zh-TW" sz="1200" dirty="0" smtClean="0">
                <a:latin typeface="微軟正黑體" panose="020B0604030504040204" pitchFamily="34" charset="-120"/>
                <a:ea typeface="微軟正黑體" panose="020B0604030504040204" pitchFamily="34" charset="-120"/>
              </a:rPr>
              <a:t>70 km / h</a:t>
            </a:r>
            <a:r>
              <a:rPr lang="zh-TW" altLang="en-US" sz="1200" dirty="0" smtClean="0">
                <a:latin typeface="微軟正黑體" panose="020B0604030504040204" pitchFamily="34" charset="-120"/>
                <a:ea typeface="微軟正黑體" panose="020B0604030504040204" pitchFamily="34" charset="-120"/>
              </a:rPr>
              <a:t>和</a:t>
            </a:r>
            <a:r>
              <a:rPr lang="en-US" altLang="zh-TW" sz="1200" dirty="0" smtClean="0">
                <a:latin typeface="微軟正黑體" panose="020B0604030504040204" pitchFamily="34" charset="-120"/>
                <a:ea typeface="微軟正黑體" panose="020B0604030504040204" pitchFamily="34" charset="-120"/>
              </a:rPr>
              <a:t>90 km / h</a:t>
            </a:r>
            <a:r>
              <a:rPr lang="zh-TW" altLang="en-US" sz="1200" dirty="0" smtClean="0">
                <a:latin typeface="微軟正黑體" panose="020B0604030504040204" pitchFamily="34" charset="-120"/>
                <a:ea typeface="微軟正黑體" panose="020B0604030504040204" pitchFamily="34" charset="-120"/>
              </a:rPr>
              <a:t>，打開</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比關閉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的速度估計誤差小。</a:t>
            </a: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當開啟或關閉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a:t>
            </a:r>
            <a:r>
              <a:rPr lang="en-US" altLang="zh-TW" sz="1200" dirty="0" smtClean="0">
                <a:latin typeface="微軟正黑體" panose="020B0604030504040204" pitchFamily="34" charset="-120"/>
                <a:ea typeface="微軟正黑體" panose="020B0604030504040204" pitchFamily="34" charset="-120"/>
              </a:rPr>
              <a:t>Eta</a:t>
            </a:r>
            <a:r>
              <a:rPr lang="zh-TW" altLang="en-US" sz="1200" dirty="0" smtClean="0">
                <a:latin typeface="微軟正黑體" panose="020B0604030504040204" pitchFamily="34" charset="-120"/>
                <a:ea typeface="微軟正黑體" panose="020B0604030504040204" pitchFamily="34" charset="-120"/>
              </a:rPr>
              <a:t>ㄟ塔平方對車速的感知均存在顯著差異。</a:t>
            </a:r>
            <a:endParaRPr lang="en-US" altLang="zh-TW" sz="1200"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18</a:t>
            </a:fld>
            <a:endParaRPr lang="zh-TW" altLang="en-US"/>
          </a:p>
        </p:txBody>
      </p:sp>
    </p:spTree>
    <p:extLst>
      <p:ext uri="{BB962C8B-B14F-4D97-AF65-F5344CB8AC3E}">
        <p14:creationId xmlns:p14="http://schemas.microsoft.com/office/powerpoint/2010/main" val="3686335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微軟正黑體" panose="020B0604030504040204" pitchFamily="34" charset="-120"/>
                <a:ea typeface="微軟正黑體" panose="020B0604030504040204" pitchFamily="34" charset="-120"/>
              </a:rPr>
              <a:t>1.1-</a:t>
            </a:r>
            <a:r>
              <a:rPr lang="zh-TW" altLang="en-US" sz="1200" dirty="0" smtClean="0">
                <a:latin typeface="微軟正黑體" panose="020B0604030504040204" pitchFamily="34" charset="-120"/>
                <a:ea typeface="微軟正黑體" panose="020B0604030504040204" pitchFamily="34" charset="-120"/>
              </a:rPr>
              <a:t>日間行車燈</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交通安全的效果尚未完全定義和量化</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微軟正黑體" panose="020B0604030504040204" pitchFamily="34" charset="-120"/>
                <a:ea typeface="微軟正黑體" panose="020B0604030504040204" pitchFamily="34" charset="-120"/>
              </a:rPr>
              <a:t>3.</a:t>
            </a:r>
            <a:r>
              <a:rPr lang="zh-TW" altLang="en-US" sz="1200" dirty="0" smtClean="0">
                <a:latin typeface="微軟正黑體" panose="020B0604030504040204" pitchFamily="34" charset="-120"/>
                <a:ea typeface="微軟正黑體" panose="020B0604030504040204" pitchFamily="34" charset="-120"/>
              </a:rPr>
              <a:t>考慮到具有使用</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經驗國家的優缺點，大多數發展國家（丹麥，芬蘭，意大利，加拿大，捷克共和國，匈牙利等）已將</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作為道路安全的必要措施</a:t>
            </a:r>
            <a:r>
              <a:rPr lang="en-US" altLang="zh-TW" sz="1200" dirty="0" smtClean="0">
                <a:latin typeface="微軟正黑體" panose="020B0604030504040204" pitchFamily="34" charset="-120"/>
                <a:ea typeface="微軟正黑體" panose="020B0604030504040204" pitchFamily="34" charset="-120"/>
              </a:rPr>
              <a:t>(</a:t>
            </a:r>
            <a:r>
              <a:rPr lang="en-US" altLang="zh-TW" sz="1200" dirty="0" err="1" smtClean="0">
                <a:latin typeface="微軟正黑體" panose="020B0604030504040204" pitchFamily="34" charset="-120"/>
                <a:ea typeface="微軟正黑體" panose="020B0604030504040204" pitchFamily="34" charset="-120"/>
              </a:rPr>
              <a:t>Commandeur</a:t>
            </a:r>
            <a:r>
              <a:rPr lang="en-US" altLang="zh-TW" sz="1200" dirty="0" smtClean="0">
                <a:latin typeface="微軟正黑體" panose="020B0604030504040204" pitchFamily="34" charset="-120"/>
                <a:ea typeface="微軟正黑體" panose="020B0604030504040204" pitchFamily="34" charset="-120"/>
              </a:rPr>
              <a:t>, 2004)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smtClean="0"/>
              <a:t>DRL</a:t>
            </a:r>
            <a:r>
              <a:rPr lang="zh-TW" altLang="en-US" dirty="0" smtClean="0"/>
              <a:t>的定義為：日間行車燈是指朝前的燈，用於在白天行駛時使車輛更容易看到。</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2</a:t>
            </a:fld>
            <a:endParaRPr lang="zh-TW" altLang="en-US"/>
          </a:p>
        </p:txBody>
      </p:sp>
    </p:spTree>
    <p:extLst>
      <p:ext uri="{BB962C8B-B14F-4D97-AF65-F5344CB8AC3E}">
        <p14:creationId xmlns:p14="http://schemas.microsoft.com/office/powerpoint/2010/main" val="664201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在塞爾維亞（</a:t>
            </a:r>
            <a:r>
              <a:rPr lang="en-US" altLang="zh-TW" sz="1200" b="0" i="0" kern="1200" dirty="0" smtClean="0">
                <a:solidFill>
                  <a:schemeClr val="tx1"/>
                </a:solidFill>
                <a:effectLst/>
                <a:latin typeface="+mn-lt"/>
                <a:ea typeface="+mn-ea"/>
                <a:cs typeface="+mn-cs"/>
              </a:rPr>
              <a:t>6,982,604</a:t>
            </a:r>
            <a:r>
              <a:rPr lang="zh-TW" altLang="en-US" sz="1200" b="0" i="0" kern="1200" dirty="0" smtClean="0">
                <a:solidFill>
                  <a:schemeClr val="tx1"/>
                </a:solidFill>
                <a:effectLst/>
                <a:latin typeface="+mn-lt"/>
                <a:ea typeface="+mn-ea"/>
                <a:cs typeface="+mn-cs"/>
              </a:rPr>
              <a:t>居民），在道路安全仍然是一個主要問題，尤其是</a:t>
            </a:r>
            <a:r>
              <a:rPr lang="en-US" altLang="zh-TW" sz="1200" b="0" i="0" kern="1200" dirty="0" smtClean="0">
                <a:solidFill>
                  <a:schemeClr val="tx1"/>
                </a:solidFill>
                <a:effectLst/>
                <a:latin typeface="+mn-lt"/>
                <a:ea typeface="+mn-ea"/>
                <a:cs typeface="+mn-cs"/>
              </a:rPr>
              <a:t>15</a:t>
            </a:r>
            <a:r>
              <a:rPr lang="zh-TW" altLang="en-US" sz="1200" b="0" i="0" kern="1200" dirty="0" smtClean="0">
                <a:solidFill>
                  <a:schemeClr val="tx1"/>
                </a:solidFill>
                <a:effectLst/>
                <a:latin typeface="+mn-lt"/>
                <a:ea typeface="+mn-ea"/>
                <a:cs typeface="+mn-cs"/>
              </a:rPr>
              <a:t>至</a:t>
            </a:r>
            <a:r>
              <a:rPr lang="en-US" altLang="zh-TW" sz="1200" b="0" i="0" kern="1200" dirty="0" smtClean="0">
                <a:solidFill>
                  <a:schemeClr val="tx1"/>
                </a:solidFill>
                <a:effectLst/>
                <a:latin typeface="+mn-lt"/>
                <a:ea typeface="+mn-ea"/>
                <a:cs typeface="+mn-cs"/>
              </a:rPr>
              <a:t>30</a:t>
            </a:r>
            <a:r>
              <a:rPr lang="zh-TW" altLang="en-US" sz="1200" b="0" i="0" kern="1200" dirty="0" smtClean="0">
                <a:solidFill>
                  <a:schemeClr val="tx1"/>
                </a:solidFill>
                <a:effectLst/>
                <a:latin typeface="+mn-lt"/>
                <a:ea typeface="+mn-ea"/>
                <a:cs typeface="+mn-cs"/>
              </a:rPr>
              <a:t>歲的年輕駕駛員的道路死亡風險最高，且逐年攀升。</a:t>
            </a:r>
            <a:endParaRPr lang="en-US" altLang="zh-TW" sz="1200" b="0" i="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3</a:t>
            </a:fld>
            <a:endParaRPr lang="zh-TW" altLang="en-US"/>
          </a:p>
        </p:txBody>
      </p:sp>
    </p:spTree>
    <p:extLst>
      <p:ext uri="{BB962C8B-B14F-4D97-AF65-F5344CB8AC3E}">
        <p14:creationId xmlns:p14="http://schemas.microsoft.com/office/powerpoint/2010/main" val="1286890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儘管確認了</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對於交通的安全重要性，但在開啟或關閉</a:t>
            </a:r>
            <a:r>
              <a:rPr lang="en-US" altLang="zh-TW" sz="1200" dirty="0" smtClean="0">
                <a:latin typeface="微軟正黑體" panose="020B0604030504040204" pitchFamily="34" charset="-120"/>
                <a:ea typeface="微軟正黑體" panose="020B0604030504040204" pitchFamily="34" charset="-120"/>
              </a:rPr>
              <a:t>DRL</a:t>
            </a:r>
            <a:r>
              <a:rPr lang="zh-TW" altLang="en-US" sz="1200" dirty="0" smtClean="0">
                <a:latin typeface="微軟正黑體" panose="020B0604030504040204" pitchFamily="34" charset="-120"/>
                <a:ea typeface="微軟正黑體" panose="020B0604030504040204" pitchFamily="34" charset="-120"/>
              </a:rPr>
              <a:t>時車速估算差異的研究數量卻很少。</a:t>
            </a: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4</a:t>
            </a:fld>
            <a:endParaRPr lang="zh-TW" altLang="en-US"/>
          </a:p>
        </p:txBody>
      </p:sp>
    </p:spTree>
    <p:extLst>
      <p:ext uri="{BB962C8B-B14F-4D97-AF65-F5344CB8AC3E}">
        <p14:creationId xmlns:p14="http://schemas.microsoft.com/office/powerpoint/2010/main" val="2700028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參加者沒有得到任何補償。每個參與者都經過單獨測試並接受了初步測試。</a:t>
            </a: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5</a:t>
            </a:fld>
            <a:endParaRPr lang="zh-TW" altLang="en-US"/>
          </a:p>
        </p:txBody>
      </p:sp>
    </p:spTree>
    <p:extLst>
      <p:ext uri="{BB962C8B-B14F-4D97-AF65-F5344CB8AC3E}">
        <p14:creationId xmlns:p14="http://schemas.microsoft.com/office/powerpoint/2010/main" val="2303554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smtClean="0">
                <a:latin typeface="微軟正黑體" panose="020B0604030504040204" pitchFamily="34" charset="-120"/>
                <a:ea typeface="微軟正黑體" panose="020B0604030504040204" pitchFamily="34" charset="-120"/>
              </a:rPr>
              <a:t>1-1.</a:t>
            </a:r>
            <a:r>
              <a:rPr lang="zh-TW" altLang="en-US" sz="1200" dirty="0" smtClean="0"/>
              <a:t>車輛測試速度的值是由於法律限制的：學校區域的時速限制為</a:t>
            </a:r>
            <a:r>
              <a:rPr lang="en-US" altLang="zh-TW" sz="1200" dirty="0" smtClean="0"/>
              <a:t>30 km / h</a:t>
            </a:r>
            <a:r>
              <a:rPr lang="zh-TW" altLang="en-US" sz="1200" dirty="0" smtClean="0"/>
              <a:t>；居住區時速限制為</a:t>
            </a:r>
            <a:r>
              <a:rPr lang="en-US" altLang="zh-TW" sz="1200" dirty="0" smtClean="0"/>
              <a:t>50 km / h</a:t>
            </a:r>
            <a:r>
              <a:rPr lang="zh-TW" altLang="en-US" sz="1200" dirty="0" smtClean="0"/>
              <a:t>；限制在居民區外</a:t>
            </a:r>
            <a:r>
              <a:rPr lang="en-US" altLang="zh-TW" sz="1200" dirty="0" smtClean="0"/>
              <a:t>70 km / h</a:t>
            </a:r>
            <a:r>
              <a:rPr lang="zh-TW" altLang="en-US" sz="1200" dirty="0" smtClean="0"/>
              <a:t>和</a:t>
            </a:r>
            <a:r>
              <a:rPr lang="en-US" altLang="zh-TW" sz="1200" dirty="0" smtClean="0"/>
              <a:t>90 km / h</a:t>
            </a:r>
            <a:endParaRPr lang="en-US" altLang="zh-TW" sz="1200" dirty="0" smtClean="0">
              <a:latin typeface="微軟正黑體" panose="020B0604030504040204" pitchFamily="34" charset="-120"/>
              <a:ea typeface="微軟正黑體" panose="020B0604030504040204" pitchFamily="34" charset="-120"/>
            </a:endParaRPr>
          </a:p>
          <a:p>
            <a:r>
              <a:rPr lang="en-US" altLang="zh-TW" sz="1200" dirty="0" smtClean="0">
                <a:latin typeface="微軟正黑體" panose="020B0604030504040204" pitchFamily="34" charset="-120"/>
                <a:ea typeface="微軟正黑體" panose="020B0604030504040204" pitchFamily="34" charset="-120"/>
              </a:rPr>
              <a:t>2.</a:t>
            </a:r>
            <a:r>
              <a:rPr lang="zh-TW" altLang="en-US" sz="1200" dirty="0" smtClean="0">
                <a:latin typeface="微軟正黑體" panose="020B0604030504040204" pitchFamily="34" charset="-120"/>
                <a:ea typeface="微軟正黑體" panose="020B0604030504040204" pitchFamily="34" charset="-120"/>
              </a:rPr>
              <a:t>駕駛環境是在晴朗的白天，兩線道的交通場景。駕駛環境只包括普通的交通信號和植被，在交通場景中沒有添加其他對象，避免受測者對視覺目標的影響，並防止分散注意力。</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微軟正黑體" panose="020B0604030504040204" pitchFamily="34" charset="-120"/>
                <a:ea typeface="微軟正黑體" panose="020B0604030504040204" pitchFamily="34" charset="-120"/>
              </a:rPr>
              <a:t>3.</a:t>
            </a:r>
            <a:r>
              <a:rPr lang="zh-TW" altLang="en-US" sz="1200" dirty="0" smtClean="0">
                <a:latin typeface="微軟正黑體" panose="020B0604030504040204" pitchFamily="34" charset="-120"/>
                <a:ea typeface="微軟正黑體" panose="020B0604030504040204" pitchFamily="34" charset="-120"/>
              </a:rPr>
              <a:t>受測者在實驗中的任務是所有組合中估算乘用車的速度。</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smtClean="0">
                <a:latin typeface="微軟正黑體" panose="020B0604030504040204" pitchFamily="34" charset="-120"/>
                <a:ea typeface="微軟正黑體" panose="020B0604030504040204" pitchFamily="34" charset="-120"/>
              </a:rPr>
              <a:t>受測者口頭陳述了自己的判斷，而實驗的助理將其輸入在問卷中。問卷還包含有關性別，年齡，與持有駕駛執照有關的問題 </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 駕駛執照類別，持有駕駛執照的年限，駕駛頻率，以及交通事故的次數</a:t>
            </a: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6</a:t>
            </a:fld>
            <a:endParaRPr lang="zh-TW" altLang="en-US"/>
          </a:p>
        </p:txBody>
      </p:sp>
    </p:spTree>
    <p:extLst>
      <p:ext uri="{BB962C8B-B14F-4D97-AF65-F5344CB8AC3E}">
        <p14:creationId xmlns:p14="http://schemas.microsoft.com/office/powerpoint/2010/main" val="2085404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受測者實驗的八個狀況順序為隨機產生，來抵銷錨定效應，</a:t>
            </a:r>
            <a:endParaRPr lang="en-US" altLang="zh-TW"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i="0" kern="1200" dirty="0" smtClean="0">
                <a:solidFill>
                  <a:schemeClr val="tx1"/>
                </a:solidFill>
                <a:effectLst/>
                <a:latin typeface="+mn-lt"/>
                <a:ea typeface="+mn-ea"/>
                <a:cs typeface="+mn-cs"/>
              </a:rPr>
              <a:t>錨定效應</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Anchoring effect</a:t>
            </a:r>
            <a:r>
              <a:rPr lang="zh-TW" altLang="en-US" sz="1200" b="0" i="0" kern="1200" dirty="0" smtClean="0">
                <a:solidFill>
                  <a:schemeClr val="tx1"/>
                </a:solidFill>
                <a:effectLst/>
                <a:latin typeface="+mn-lt"/>
                <a:ea typeface="+mn-ea"/>
                <a:cs typeface="+mn-cs"/>
              </a:rPr>
              <a:t>）是指當人們對事件做估測時，會將某些特定數值作為起始值，與將來的估計值做聯繫，其估計容易受影響</a:t>
            </a:r>
            <a:endParaRPr lang="en-US" altLang="zh-TW"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因此利</a:t>
            </a:r>
            <a:r>
              <a:rPr lang="zh-TW" altLang="en-US" dirty="0" smtClean="0"/>
              <a:t>順序隨機化達到現平衡</a:t>
            </a:r>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7</a:t>
            </a:fld>
            <a:endParaRPr lang="zh-TW" altLang="en-US"/>
          </a:p>
        </p:txBody>
      </p:sp>
    </p:spTree>
    <p:extLst>
      <p:ext uri="{BB962C8B-B14F-4D97-AF65-F5344CB8AC3E}">
        <p14:creationId xmlns:p14="http://schemas.microsoft.com/office/powerpoint/2010/main" val="4176314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smtClean="0">
                <a:latin typeface="微軟正黑體" panose="020B0604030504040204" pitchFamily="34" charset="-120"/>
                <a:ea typeface="微軟正黑體" panose="020B0604030504040204" pitchFamily="34" charset="-120"/>
              </a:rPr>
              <a:t>3.</a:t>
            </a:r>
            <a:r>
              <a:rPr lang="zh-TW" altLang="en-US" sz="1200" dirty="0" smtClean="0">
                <a:latin typeface="微軟正黑體" panose="020B0604030504040204" pitchFamily="34" charset="-120"/>
                <a:ea typeface="微軟正黑體" panose="020B0604030504040204" pitchFamily="34" charset="-120"/>
              </a:rPr>
              <a:t>實驗的重點放在了年輕駕駛員對車速的估計</a:t>
            </a:r>
            <a:endParaRPr lang="en-US" altLang="zh-TW" sz="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微軟正黑體" panose="020B0604030504040204" pitchFamily="34" charset="-120"/>
                <a:ea typeface="微軟正黑體" panose="020B0604030504040204" pitchFamily="34" charset="-120"/>
              </a:rPr>
              <a:t>5. 26.5</a:t>
            </a:r>
            <a:r>
              <a:rPr lang="zh-TW" altLang="en-US" sz="1200" dirty="0" smtClean="0">
                <a:latin typeface="微軟正黑體" panose="020B0604030504040204" pitchFamily="34" charset="-120"/>
                <a:ea typeface="微軟正黑體" panose="020B0604030504040204" pitchFamily="34" charset="-120"/>
              </a:rPr>
              <a:t>％的受測者發生過交通事故，但受測者報告的是輕度事故（如停車場事故或類似事故）</a:t>
            </a:r>
            <a:endParaRPr lang="en-US" altLang="zh-TW" sz="1200"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9</a:t>
            </a:fld>
            <a:endParaRPr lang="zh-TW" altLang="en-US"/>
          </a:p>
        </p:txBody>
      </p:sp>
    </p:spTree>
    <p:extLst>
      <p:ext uri="{BB962C8B-B14F-4D97-AF65-F5344CB8AC3E}">
        <p14:creationId xmlns:p14="http://schemas.microsoft.com/office/powerpoint/2010/main" val="2820069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C203EB27-3EDD-4DFE-9161-973D98EDC7AD}" type="slidenum">
              <a:rPr lang="zh-TW" altLang="en-US" smtClean="0"/>
              <a:t>10</a:t>
            </a:fld>
            <a:endParaRPr lang="zh-TW" altLang="en-US"/>
          </a:p>
        </p:txBody>
      </p:sp>
    </p:spTree>
    <p:extLst>
      <p:ext uri="{BB962C8B-B14F-4D97-AF65-F5344CB8AC3E}">
        <p14:creationId xmlns:p14="http://schemas.microsoft.com/office/powerpoint/2010/main" val="1894225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2020167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184075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303293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306670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2540439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380908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70719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96635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295546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404147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ACFF28A-0481-4521-B65C-2A879F0B298D}" type="datetimeFigureOut">
              <a:rPr lang="zh-TW" altLang="en-US" smtClean="0"/>
              <a:t>2019/10/25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201257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FF28A-0481-4521-B65C-2A879F0B298D}" type="datetimeFigureOut">
              <a:rPr lang="zh-TW" altLang="en-US" smtClean="0"/>
              <a:t>2019/10/25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757E8-609C-4F72-B256-39A1B939D16F}" type="slidenum">
              <a:rPr lang="zh-TW" altLang="en-US" smtClean="0"/>
              <a:t>‹#›</a:t>
            </a:fld>
            <a:endParaRPr lang="zh-TW" altLang="en-US"/>
          </a:p>
        </p:txBody>
      </p:sp>
    </p:spTree>
    <p:extLst>
      <p:ext uri="{BB962C8B-B14F-4D97-AF65-F5344CB8AC3E}">
        <p14:creationId xmlns:p14="http://schemas.microsoft.com/office/powerpoint/2010/main" val="84551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pPr>
              <a:lnSpc>
                <a:spcPct val="150000"/>
              </a:lnSpc>
            </a:pPr>
            <a:r>
              <a:rPr lang="en-US" altLang="zh-TW" sz="5000" b="1" dirty="0"/>
              <a:t>Evaluation of the effects of daytime running lights for </a:t>
            </a:r>
            <a:r>
              <a:rPr lang="en-US" altLang="zh-TW" sz="5000" b="1" dirty="0" smtClean="0"/>
              <a:t>passenger</a:t>
            </a:r>
            <a:r>
              <a:rPr lang="zh-TW" altLang="en-US" sz="5000" b="1" dirty="0" smtClean="0"/>
              <a:t> </a:t>
            </a:r>
            <a:r>
              <a:rPr lang="en-US" altLang="zh-TW" sz="5000" b="1" dirty="0" smtClean="0"/>
              <a:t>cars</a:t>
            </a:r>
            <a:endParaRPr lang="zh-TW" altLang="en-US" sz="5000" b="1" dirty="0"/>
          </a:p>
        </p:txBody>
      </p:sp>
      <p:sp>
        <p:nvSpPr>
          <p:cNvPr id="3" name="副標題 2"/>
          <p:cNvSpPr>
            <a:spLocks noGrp="1"/>
          </p:cNvSpPr>
          <p:nvPr>
            <p:ph type="subTitle" idx="1"/>
          </p:nvPr>
        </p:nvSpPr>
        <p:spPr/>
        <p:txBody>
          <a:bodyPr>
            <a:normAutofit fontScale="92500" lnSpcReduction="20000"/>
          </a:bodyPr>
          <a:lstStyle/>
          <a:p>
            <a:pPr>
              <a:lnSpc>
                <a:spcPct val="150000"/>
              </a:lnSpc>
            </a:pPr>
            <a:r>
              <a:rPr lang="en-US" altLang="zh-TW" dirty="0" err="1"/>
              <a:t>Dalibor</a:t>
            </a:r>
            <a:r>
              <a:rPr lang="en-US" altLang="zh-TW" dirty="0"/>
              <a:t> </a:t>
            </a:r>
            <a:r>
              <a:rPr lang="en-US" altLang="zh-TW" dirty="0" err="1" smtClean="0"/>
              <a:t>Pešic</a:t>
            </a:r>
            <a:r>
              <a:rPr lang="en-US" altLang="zh-TW" dirty="0" smtClean="0"/>
              <a:t>, </a:t>
            </a:r>
            <a:r>
              <a:rPr lang="en-US" altLang="zh-TW" dirty="0" err="1"/>
              <a:t>Aleksandar</a:t>
            </a:r>
            <a:r>
              <a:rPr lang="en-US" altLang="zh-TW" dirty="0"/>
              <a:t> </a:t>
            </a:r>
            <a:r>
              <a:rPr lang="en-US" altLang="zh-TW" dirty="0" err="1" smtClean="0"/>
              <a:t>Trifunovic</a:t>
            </a:r>
            <a:r>
              <a:rPr lang="en-US" altLang="zh-TW" dirty="0" smtClean="0"/>
              <a:t>, </a:t>
            </a:r>
            <a:r>
              <a:rPr lang="en-US" altLang="zh-TW" dirty="0"/>
              <a:t>Ivan </a:t>
            </a:r>
            <a:r>
              <a:rPr lang="en-US" altLang="zh-TW" dirty="0" err="1" smtClean="0"/>
              <a:t>Ivkovic</a:t>
            </a:r>
            <a:r>
              <a:rPr lang="en-US" altLang="zh-TW" dirty="0" smtClean="0"/>
              <a:t>,</a:t>
            </a:r>
          </a:p>
          <a:p>
            <a:pPr>
              <a:lnSpc>
                <a:spcPct val="150000"/>
              </a:lnSpc>
            </a:pPr>
            <a:r>
              <a:rPr lang="en-US" altLang="zh-TW" dirty="0" smtClean="0"/>
              <a:t> </a:t>
            </a:r>
            <a:r>
              <a:rPr lang="en-US" altLang="zh-TW" dirty="0"/>
              <a:t>Svetlana </a:t>
            </a:r>
            <a:r>
              <a:rPr lang="en-US" altLang="zh-TW" dirty="0" err="1" smtClean="0"/>
              <a:t>icevic</a:t>
            </a:r>
            <a:r>
              <a:rPr lang="en-US" altLang="zh-TW" dirty="0" smtClean="0"/>
              <a:t>, </a:t>
            </a:r>
            <a:r>
              <a:rPr lang="en-US" altLang="zh-TW" dirty="0" err="1"/>
              <a:t>Aleksandar</a:t>
            </a:r>
            <a:r>
              <a:rPr lang="en-US" altLang="zh-TW" dirty="0"/>
              <a:t> </a:t>
            </a:r>
            <a:r>
              <a:rPr lang="en-US" altLang="zh-TW" dirty="0" smtClean="0"/>
              <a:t>Z </a:t>
            </a:r>
            <a:r>
              <a:rPr lang="en-US" altLang="zh-TW" dirty="0" err="1" smtClean="0"/>
              <a:t>unjic</a:t>
            </a:r>
            <a:endParaRPr lang="en-US" altLang="zh-TW" dirty="0" smtClean="0"/>
          </a:p>
          <a:p>
            <a:pPr>
              <a:lnSpc>
                <a:spcPct val="150000"/>
              </a:lnSpc>
            </a:pPr>
            <a:r>
              <a:rPr lang="en-US" altLang="zh-TW" dirty="0"/>
              <a:t>Transportation Research Part F 66 (2019) 252–261</a:t>
            </a:r>
            <a:endParaRPr lang="zh-TW" altLang="en-US" dirty="0"/>
          </a:p>
        </p:txBody>
      </p:sp>
    </p:spTree>
    <p:extLst>
      <p:ext uri="{BB962C8B-B14F-4D97-AF65-F5344CB8AC3E}">
        <p14:creationId xmlns:p14="http://schemas.microsoft.com/office/powerpoint/2010/main" val="37421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7738" y="3063877"/>
            <a:ext cx="7319963" cy="3651247"/>
          </a:xfrm>
          <a:prstGeom prst="rect">
            <a:avLst/>
          </a:prstGeom>
        </p:spPr>
      </p:pic>
      <p:sp>
        <p:nvSpPr>
          <p:cNvPr id="2" name="標題 1"/>
          <p:cNvSpPr>
            <a:spLocks noGrp="1"/>
          </p:cNvSpPr>
          <p:nvPr>
            <p:ph type="title"/>
          </p:nvPr>
        </p:nvSpPr>
        <p:spPr/>
        <p:txBody>
          <a:bodyPr>
            <a:normAutofit/>
          </a:bodyPr>
          <a:lstStyle/>
          <a:p>
            <a:r>
              <a:rPr lang="en-US" altLang="zh-TW" sz="4000" b="1" dirty="0" smtClean="0"/>
              <a:t>Results-Estimation </a:t>
            </a:r>
            <a:r>
              <a:rPr lang="en-US" altLang="zh-TW" sz="4000" b="1" dirty="0"/>
              <a:t>of passenger car speed</a:t>
            </a:r>
            <a:endParaRPr lang="zh-TW" altLang="en-US" sz="4000" b="1" dirty="0"/>
          </a:p>
        </p:txBody>
      </p:sp>
      <p:sp>
        <p:nvSpPr>
          <p:cNvPr id="3" name="內容版面配置區 2"/>
          <p:cNvSpPr>
            <a:spLocks noGrp="1"/>
          </p:cNvSpPr>
          <p:nvPr>
            <p:ph idx="1"/>
          </p:nvPr>
        </p:nvSpPr>
        <p:spPr/>
        <p:txBody>
          <a:bodyPr>
            <a:normAutofit/>
          </a:bodyPr>
          <a:lstStyle/>
          <a:p>
            <a:pPr marL="0" indent="0">
              <a:lnSpc>
                <a:spcPct val="150000"/>
              </a:lnSpc>
              <a:buNone/>
            </a:pPr>
            <a:r>
              <a:rPr lang="zh-TW" altLang="en-US" sz="2000" dirty="0" smtClean="0">
                <a:latin typeface="微軟正黑體" panose="020B0604030504040204" pitchFamily="34" charset="-120"/>
                <a:ea typeface="微軟正黑體" panose="020B0604030504040204" pitchFamily="34" charset="-120"/>
              </a:rPr>
              <a:t>打開</a:t>
            </a:r>
            <a:r>
              <a:rPr lang="zh-TW" altLang="en-US" sz="2000" dirty="0">
                <a:latin typeface="微軟正黑體" panose="020B0604030504040204" pitchFamily="34" charset="-120"/>
                <a:ea typeface="微軟正黑體" panose="020B0604030504040204" pitchFamily="34" charset="-120"/>
              </a:rPr>
              <a:t>或關閉</a:t>
            </a:r>
            <a:r>
              <a:rPr lang="en-US" altLang="zh-TW" sz="2000" dirty="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時估算乘</a:t>
            </a:r>
            <a:r>
              <a:rPr lang="zh-TW" altLang="en-US" sz="2000" dirty="0">
                <a:latin typeface="微軟正黑體" panose="020B0604030504040204" pitchFamily="34" charset="-120"/>
                <a:ea typeface="微軟正黑體" panose="020B0604030504040204" pitchFamily="34" charset="-120"/>
              </a:rPr>
              <a:t>用車</a:t>
            </a:r>
            <a:r>
              <a:rPr lang="zh-TW" altLang="en-US" sz="2000" dirty="0" smtClean="0">
                <a:latin typeface="微軟正黑體" panose="020B0604030504040204" pitchFamily="34" charset="-120"/>
                <a:ea typeface="微軟正黑體" panose="020B0604030504040204" pitchFamily="34" charset="-120"/>
              </a:rPr>
              <a:t>速度的描述性統計</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關閉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較高車速相對於較低車速估計不準確</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開啟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較高車速相對在關閉時準確</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車速均被低估</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行駛速度增加，標準差也增加</a:t>
            </a:r>
            <a:endParaRPr lang="en-US" altLang="zh-TW" sz="20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54878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7567" y="2809077"/>
            <a:ext cx="6676731" cy="3956582"/>
          </a:xfrm>
          <a:prstGeom prst="rect">
            <a:avLst/>
          </a:prstGeom>
        </p:spPr>
      </p:pic>
      <p:sp>
        <p:nvSpPr>
          <p:cNvPr id="2" name="標題 1"/>
          <p:cNvSpPr>
            <a:spLocks noGrp="1"/>
          </p:cNvSpPr>
          <p:nvPr>
            <p:ph type="title"/>
          </p:nvPr>
        </p:nvSpPr>
        <p:spPr/>
        <p:txBody>
          <a:bodyPr>
            <a:normAutofit/>
          </a:bodyPr>
          <a:lstStyle/>
          <a:p>
            <a:r>
              <a:rPr lang="en-US" altLang="zh-TW" sz="4000" b="1" dirty="0" smtClean="0"/>
              <a:t>Results-Estimation of passenger car speed</a:t>
            </a:r>
            <a:endParaRPr lang="zh-TW" altLang="en-US" sz="4000" dirty="0"/>
          </a:p>
        </p:txBody>
      </p:sp>
      <p:sp>
        <p:nvSpPr>
          <p:cNvPr id="3" name="內容版面配置區 2"/>
          <p:cNvSpPr>
            <a:spLocks noGrp="1"/>
          </p:cNvSpPr>
          <p:nvPr>
            <p:ph idx="1"/>
          </p:nvPr>
        </p:nvSpPr>
        <p:spPr/>
        <p:txBody>
          <a:bodyPr>
            <a:normAutofit/>
          </a:bodyPr>
          <a:lstStyle/>
          <a:p>
            <a:pPr marL="0" indent="0">
              <a:lnSpc>
                <a:spcPct val="150000"/>
              </a:lnSpc>
              <a:buNone/>
            </a:pPr>
            <a:r>
              <a:rPr lang="zh-TW" altLang="en-US" sz="2000" dirty="0" smtClean="0">
                <a:latin typeface="微軟正黑體" panose="020B0604030504040204" pitchFamily="34" charset="-120"/>
                <a:ea typeface="微軟正黑體" panose="020B0604030504040204" pitchFamily="34" charset="-120"/>
              </a:rPr>
              <a:t>打開或關閉</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時估算乘用車速度與實際車速的平均誤差</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關閉</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時</a:t>
            </a:r>
            <a:r>
              <a:rPr lang="zh-TW" altLang="en-US" sz="2000" dirty="0" smtClean="0">
                <a:latin typeface="微軟正黑體" panose="020B0604030504040204" pitchFamily="34" charset="-120"/>
                <a:ea typeface="微軟正黑體" panose="020B0604030504040204" pitchFamily="34" charset="-120"/>
              </a:rPr>
              <a:t>的，</a:t>
            </a:r>
            <a:r>
              <a:rPr lang="en-US" altLang="zh-TW" sz="2000" dirty="0" smtClean="0">
                <a:latin typeface="微軟正黑體" panose="020B0604030504040204" pitchFamily="34" charset="-120"/>
                <a:ea typeface="微軟正黑體" panose="020B0604030504040204" pitchFamily="34" charset="-120"/>
              </a:rPr>
              <a:t>30 </a:t>
            </a:r>
            <a:r>
              <a:rPr lang="en-US" altLang="zh-TW" sz="2000" dirty="0">
                <a:latin typeface="微軟正黑體" panose="020B0604030504040204" pitchFamily="34" charset="-120"/>
                <a:ea typeface="微軟正黑體" panose="020B0604030504040204" pitchFamily="34" charset="-120"/>
              </a:rPr>
              <a:t>km / h</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50 km / h</a:t>
            </a:r>
            <a:r>
              <a:rPr lang="zh-TW" altLang="en-US" sz="2000" dirty="0">
                <a:latin typeface="微軟正黑體" panose="020B0604030504040204" pitchFamily="34" charset="-120"/>
                <a:ea typeface="微軟正黑體" panose="020B0604030504040204" pitchFamily="34" charset="-120"/>
              </a:rPr>
              <a:t>的測試速度</a:t>
            </a:r>
            <a:r>
              <a:rPr lang="zh-TW" altLang="en-US" sz="2000" dirty="0" smtClean="0">
                <a:latin typeface="微軟正黑體" panose="020B0604030504040204" pitchFamily="34" charset="-120"/>
                <a:ea typeface="微軟正黑體" panose="020B0604030504040204" pitchFamily="34" charset="-120"/>
              </a:rPr>
              <a:t>，受測者的估計值較準確</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與關閉</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時相比，在</a:t>
            </a:r>
            <a:r>
              <a:rPr lang="zh-TW" altLang="en-US" sz="2000" dirty="0">
                <a:latin typeface="微軟正黑體" panose="020B0604030504040204" pitchFamily="34" charset="-120"/>
                <a:ea typeface="微軟正黑體" panose="020B0604030504040204" pitchFamily="34" charset="-120"/>
              </a:rPr>
              <a:t>較</a:t>
            </a:r>
            <a:r>
              <a:rPr lang="zh-TW" altLang="en-US" sz="2000" dirty="0" smtClean="0">
                <a:latin typeface="微軟正黑體" panose="020B0604030504040204" pitchFamily="34" charset="-120"/>
                <a:ea typeface="微軟正黑體" panose="020B0604030504040204" pitchFamily="34" charset="-120"/>
              </a:rPr>
              <a:t>高車速</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zh-TW" altLang="en-US" sz="2000" dirty="0" smtClean="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70 km / h</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90 km / h</a:t>
            </a:r>
            <a:r>
              <a:rPr lang="zh-TW" altLang="en-US" sz="2000" dirty="0" smtClean="0">
                <a:latin typeface="微軟正黑體" panose="020B0604030504040204" pitchFamily="34" charset="-120"/>
                <a:ea typeface="微軟正黑體" panose="020B0604030504040204" pitchFamily="34" charset="-120"/>
              </a:rPr>
              <a:t>），受測</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zh-TW" altLang="en-US" sz="2000" dirty="0" smtClean="0">
                <a:latin typeface="微軟正黑體" panose="020B0604030504040204" pitchFamily="34" charset="-120"/>
                <a:ea typeface="微軟正黑體" panose="020B0604030504040204" pitchFamily="34" charset="-120"/>
              </a:rPr>
              <a:t>者對</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打開時</a:t>
            </a:r>
            <a:r>
              <a:rPr lang="zh-TW" altLang="en-US" sz="2000" dirty="0" smtClean="0">
                <a:latin typeface="微軟正黑體" panose="020B0604030504040204" pitchFamily="34" charset="-120"/>
                <a:ea typeface="微軟正黑體" panose="020B0604030504040204" pitchFamily="34" charset="-120"/>
              </a:rPr>
              <a:t>的車速估計較準確</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74097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Results-Gender </a:t>
            </a:r>
            <a:r>
              <a:rPr lang="en-US" altLang="zh-TW" sz="4000" b="1" dirty="0"/>
              <a:t>differences in estimation of the passenger car speed</a:t>
            </a:r>
            <a:endParaRPr lang="zh-TW" altLang="en-US" sz="4000" b="1" dirty="0"/>
          </a:p>
        </p:txBody>
      </p:sp>
      <p:sp>
        <p:nvSpPr>
          <p:cNvPr id="3" name="內容版面配置區 2"/>
          <p:cNvSpPr>
            <a:spLocks noGrp="1"/>
          </p:cNvSpPr>
          <p:nvPr>
            <p:ph idx="1"/>
          </p:nvPr>
        </p:nvSpPr>
        <p:spPr/>
        <p:txBody>
          <a:bodyPr/>
          <a:lstStyle/>
          <a:p>
            <a:pPr marL="0" indent="0">
              <a:lnSpc>
                <a:spcPct val="150000"/>
              </a:lnSpc>
              <a:buNone/>
            </a:pPr>
            <a:r>
              <a:rPr lang="zh-TW" altLang="en-US" sz="2000" b="1" dirty="0">
                <a:latin typeface="微軟正黑體" panose="020B0604030504040204" pitchFamily="34" charset="-120"/>
                <a:ea typeface="微軟正黑體" panose="020B0604030504040204" pitchFamily="34" charset="-120"/>
              </a:rPr>
              <a:t>乘用車速度估算中的性別差異</a:t>
            </a:r>
          </a:p>
          <a:p>
            <a:pPr>
              <a:lnSpc>
                <a:spcPct val="150000"/>
              </a:lnSpc>
            </a:pPr>
            <a:r>
              <a:rPr lang="zh-TW" altLang="en-US" sz="2000" dirty="0">
                <a:latin typeface="微軟正黑體" panose="020B0604030504040204" pitchFamily="34" charset="-120"/>
                <a:ea typeface="微軟正黑體" panose="020B0604030504040204" pitchFamily="34" charset="-120"/>
              </a:rPr>
              <a:t>獨立樣本</a:t>
            </a:r>
            <a:r>
              <a:rPr lang="en-US" altLang="zh-TW" sz="2000" dirty="0">
                <a:latin typeface="微軟正黑體" panose="020B0604030504040204" pitchFamily="34" charset="-120"/>
                <a:ea typeface="微軟正黑體" panose="020B0604030504040204" pitchFamily="34" charset="-120"/>
              </a:rPr>
              <a:t>T</a:t>
            </a:r>
            <a:r>
              <a:rPr lang="zh-TW" altLang="en-US" sz="2000" dirty="0" smtClean="0">
                <a:latin typeface="微軟正黑體" panose="020B0604030504040204" pitchFamily="34" charset="-120"/>
                <a:ea typeface="微軟正黑體" panose="020B0604030504040204" pitchFamily="34" charset="-120"/>
              </a:rPr>
              <a:t>檢驗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當</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開啟時，對於</a:t>
            </a:r>
            <a:r>
              <a:rPr lang="en-US" altLang="zh-TW" sz="2000" dirty="0">
                <a:latin typeface="微軟正黑體" panose="020B0604030504040204" pitchFamily="34" charset="-120"/>
                <a:ea typeface="微軟正黑體" panose="020B0604030504040204" pitchFamily="34" charset="-120"/>
              </a:rPr>
              <a:t>70 km / h</a:t>
            </a:r>
            <a:r>
              <a:rPr lang="zh-TW" altLang="en-US" sz="2000" dirty="0">
                <a:latin typeface="微軟正黑體" panose="020B0604030504040204" pitchFamily="34" charset="-120"/>
                <a:ea typeface="微軟正黑體" panose="020B0604030504040204" pitchFamily="34" charset="-120"/>
              </a:rPr>
              <a:t>的測試速度，性別差異具有統計學</a:t>
            </a:r>
            <a:r>
              <a:rPr lang="zh-TW" altLang="en-US" sz="2000" dirty="0" smtClean="0">
                <a:latin typeface="微軟正黑體" panose="020B0604030504040204" pitchFamily="34" charset="-120"/>
                <a:ea typeface="微軟正黑體" panose="020B0604030504040204" pitchFamily="34" charset="-120"/>
              </a:rPr>
              <a:t>意義</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zh-TW" altLang="en-US" sz="2000" dirty="0">
                <a:latin typeface="微軟正黑體" panose="020B0604030504040204" pitchFamily="34" charset="-120"/>
                <a:ea typeface="微軟正黑體" panose="020B0604030504040204" pitchFamily="34" charset="-120"/>
              </a:rPr>
              <a:t> </a:t>
            </a:r>
            <a:r>
              <a:rPr lang="zh-TW" altLang="en-US" sz="2000" dirty="0" smtClean="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t = 3.21</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p = 0.02</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男</a:t>
            </a:r>
            <a:r>
              <a:rPr lang="zh-TW" altLang="en-US" sz="2000" dirty="0" smtClean="0">
                <a:latin typeface="微軟正黑體" panose="020B0604030504040204" pitchFamily="34" charset="-120"/>
                <a:ea typeface="微軟正黑體" panose="020B0604030504040204" pitchFamily="34" charset="-120"/>
              </a:rPr>
              <a:t>性</a:t>
            </a:r>
            <a:r>
              <a:rPr lang="zh-TW" altLang="en-US" sz="2000" dirty="0">
                <a:latin typeface="微軟正黑體" panose="020B0604030504040204" pitchFamily="34" charset="-120"/>
                <a:ea typeface="微軟正黑體" panose="020B0604030504040204" pitchFamily="34" charset="-120"/>
              </a:rPr>
              <a:t>低估了</a:t>
            </a:r>
            <a:r>
              <a:rPr lang="en-US" altLang="zh-TW" sz="2000" dirty="0">
                <a:latin typeface="微軟正黑體" panose="020B0604030504040204" pitchFamily="34" charset="-120"/>
                <a:ea typeface="微軟正黑體" panose="020B0604030504040204" pitchFamily="34" charset="-120"/>
              </a:rPr>
              <a:t>70 km / h</a:t>
            </a:r>
            <a:r>
              <a:rPr lang="zh-TW" altLang="en-US" sz="2000" dirty="0">
                <a:latin typeface="微軟正黑體" panose="020B0604030504040204" pitchFamily="34" charset="-120"/>
                <a:ea typeface="微軟正黑體" panose="020B0604030504040204" pitchFamily="34" charset="-120"/>
              </a:rPr>
              <a:t>的測試</a:t>
            </a:r>
            <a:r>
              <a:rPr lang="zh-TW" altLang="en-US" sz="2000" dirty="0" smtClean="0">
                <a:latin typeface="微軟正黑體" panose="020B0604030504040204" pitchFamily="34" charset="-120"/>
                <a:ea typeface="微軟正黑體" panose="020B0604030504040204" pitchFamily="34" charset="-120"/>
              </a:rPr>
              <a:t>速度</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zh-TW" altLang="en-US" sz="2000" dirty="0" smtClean="0">
                <a:latin typeface="微軟正黑體" panose="020B0604030504040204" pitchFamily="34" charset="-120"/>
                <a:ea typeface="微軟正黑體" panose="020B0604030504040204" pitchFamily="34" charset="-120"/>
              </a:rPr>
              <a:t>  （女性</a:t>
            </a:r>
            <a:r>
              <a:rPr lang="en-US" altLang="zh-TW" sz="2000" dirty="0">
                <a:latin typeface="微軟正黑體" panose="020B0604030504040204" pitchFamily="34" charset="-120"/>
                <a:ea typeface="微軟正黑體" panose="020B0604030504040204" pitchFamily="34" charset="-120"/>
              </a:rPr>
              <a:t>M = 60.42</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SD = 16.43</a:t>
            </a:r>
            <a:r>
              <a:rPr lang="zh-TW" altLang="en-US" sz="2000" dirty="0" smtClean="0">
                <a:latin typeface="微軟正黑體" panose="020B0604030504040204" pitchFamily="34" charset="-120"/>
                <a:ea typeface="微軟正黑體" panose="020B0604030504040204" pitchFamily="34" charset="-120"/>
              </a:rPr>
              <a:t>；男性</a:t>
            </a:r>
            <a:r>
              <a:rPr lang="en-US" altLang="zh-TW" sz="2000" dirty="0">
                <a:latin typeface="微軟正黑體" panose="020B0604030504040204" pitchFamily="34" charset="-120"/>
                <a:ea typeface="微軟正黑體" panose="020B0604030504040204" pitchFamily="34" charset="-120"/>
              </a:rPr>
              <a:t>M = 53.0</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SD = 12.40</a:t>
            </a:r>
            <a:r>
              <a:rPr lang="zh-TW" altLang="en-US" sz="2000" dirty="0">
                <a:latin typeface="微軟正黑體" panose="020B0604030504040204" pitchFamily="34" charset="-120"/>
                <a:ea typeface="微軟正黑體" panose="020B0604030504040204" pitchFamily="34" charset="-120"/>
              </a:rPr>
              <a:t>）。</a:t>
            </a:r>
          </a:p>
          <a:p>
            <a:endParaRPr lang="zh-TW" altLang="en-US" dirty="0"/>
          </a:p>
        </p:txBody>
      </p:sp>
    </p:spTree>
    <p:extLst>
      <p:ext uri="{BB962C8B-B14F-4D97-AF65-F5344CB8AC3E}">
        <p14:creationId xmlns:p14="http://schemas.microsoft.com/office/powerpoint/2010/main" val="2926086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Results-Driving </a:t>
            </a:r>
            <a:r>
              <a:rPr lang="en-US" altLang="zh-TW" sz="4000" b="1" dirty="0"/>
              <a:t>license category and estimation of the passenger car speed</a:t>
            </a:r>
            <a:endParaRPr lang="zh-TW" altLang="en-US" sz="4000" b="1" dirty="0"/>
          </a:p>
        </p:txBody>
      </p:sp>
      <p:sp>
        <p:nvSpPr>
          <p:cNvPr id="3" name="內容版面配置區 2"/>
          <p:cNvSpPr>
            <a:spLocks noGrp="1"/>
          </p:cNvSpPr>
          <p:nvPr>
            <p:ph idx="1"/>
          </p:nvPr>
        </p:nvSpPr>
        <p:spPr>
          <a:xfrm>
            <a:off x="838200" y="1825624"/>
            <a:ext cx="10515600" cy="4718051"/>
          </a:xfrm>
        </p:spPr>
        <p:txBody>
          <a:bodyPr>
            <a:normAutofit/>
          </a:bodyPr>
          <a:lstStyle/>
          <a:p>
            <a:pPr marL="0" indent="0">
              <a:lnSpc>
                <a:spcPct val="120000"/>
              </a:lnSpc>
              <a:buNone/>
            </a:pPr>
            <a:r>
              <a:rPr lang="zh-TW" altLang="en-US" sz="2000" b="1" dirty="0">
                <a:latin typeface="微軟正黑體" panose="020B0604030504040204" pitchFamily="34" charset="-120"/>
                <a:ea typeface="微軟正黑體" panose="020B0604030504040204" pitchFamily="34" charset="-120"/>
              </a:rPr>
              <a:t>駕駛執照類別和乘用車速度估算</a:t>
            </a:r>
          </a:p>
          <a:p>
            <a:pPr>
              <a:lnSpc>
                <a:spcPct val="120000"/>
              </a:lnSpc>
            </a:pPr>
            <a:r>
              <a:rPr lang="zh-TW" altLang="en-US" sz="2000" b="1" dirty="0">
                <a:latin typeface="微軟正黑體" panose="020B0604030504040204" pitchFamily="34" charset="-120"/>
                <a:ea typeface="微軟正黑體" panose="020B0604030504040204" pitchFamily="34" charset="-120"/>
              </a:rPr>
              <a:t>單</a:t>
            </a:r>
            <a:r>
              <a:rPr lang="zh-TW" altLang="en-US" sz="2000" b="1" dirty="0" smtClean="0">
                <a:latin typeface="微軟正黑體" panose="020B0604030504040204" pitchFamily="34" charset="-120"/>
                <a:ea typeface="微軟正黑體" panose="020B0604030504040204" pitchFamily="34" charset="-120"/>
              </a:rPr>
              <a:t>向</a:t>
            </a:r>
            <a:r>
              <a:rPr lang="en-US" altLang="zh-TW" sz="2000" b="1" dirty="0" smtClean="0">
                <a:latin typeface="微軟正黑體" panose="020B0604030504040204" pitchFamily="34" charset="-120"/>
                <a:ea typeface="微軟正黑體" panose="020B0604030504040204" pitchFamily="34" charset="-120"/>
              </a:rPr>
              <a:t>ANOVA</a:t>
            </a:r>
            <a:r>
              <a:rPr lang="zh-TW" altLang="en-US" sz="2000" b="1" dirty="0" smtClean="0">
                <a:latin typeface="微軟正黑體" panose="020B0604030504040204" pitchFamily="34" charset="-120"/>
                <a:ea typeface="微軟正黑體" panose="020B0604030504040204" pitchFamily="34" charset="-120"/>
              </a:rPr>
              <a:t>分析</a:t>
            </a:r>
            <a:r>
              <a:rPr lang="zh-TW" altLang="en-US" sz="2000" b="1" dirty="0">
                <a:latin typeface="微軟正黑體" panose="020B0604030504040204" pitchFamily="34" charset="-120"/>
                <a:ea typeface="微軟正黑體" panose="020B0604030504040204" pitchFamily="34" charset="-120"/>
              </a:rPr>
              <a:t>的結果表明</a:t>
            </a:r>
            <a:r>
              <a:rPr lang="zh-TW" altLang="en-US" sz="2000" b="1" dirty="0" smtClean="0">
                <a:latin typeface="微軟正黑體" panose="020B0604030504040204" pitchFamily="34" charset="-120"/>
                <a:ea typeface="微軟正黑體" panose="020B0604030504040204" pitchFamily="34" charset="-120"/>
              </a:rPr>
              <a:t>，具有不同駕照的受測者</a:t>
            </a:r>
            <a:r>
              <a:rPr lang="en-US" altLang="zh-TW" sz="2000" b="1" dirty="0" smtClean="0">
                <a:latin typeface="微軟正黑體" panose="020B0604030504040204" pitchFamily="34" charset="-120"/>
                <a:ea typeface="微軟正黑體" panose="020B0604030504040204" pitchFamily="34" charset="-120"/>
              </a:rPr>
              <a:t>:</a:t>
            </a:r>
          </a:p>
          <a:p>
            <a:pPr marL="0" indent="0">
              <a:lnSpc>
                <a:spcPct val="120000"/>
              </a:lnSpc>
              <a:buNone/>
            </a:pPr>
            <a:r>
              <a:rPr lang="zh-TW" altLang="en-US" sz="2000" dirty="0" smtClean="0">
                <a:latin typeface="微軟正黑體" panose="020B0604030504040204" pitchFamily="34" charset="-120"/>
                <a:ea typeface="微軟正黑體" panose="020B0604030504040204" pitchFamily="34" charset="-120"/>
              </a:rPr>
              <a:t>在</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開啟時，估算車速</a:t>
            </a:r>
            <a:r>
              <a:rPr lang="en-US" altLang="zh-TW" sz="2000" dirty="0" smtClean="0">
                <a:latin typeface="微軟正黑體" panose="020B0604030504040204" pitchFamily="34" charset="-120"/>
                <a:ea typeface="微軟正黑體" panose="020B0604030504040204" pitchFamily="34" charset="-120"/>
              </a:rPr>
              <a:t>30 </a:t>
            </a:r>
            <a:r>
              <a:rPr lang="en-US" altLang="zh-TW" sz="2000" dirty="0">
                <a:latin typeface="微軟正黑體" panose="020B0604030504040204" pitchFamily="34" charset="-120"/>
                <a:ea typeface="微軟正黑體" panose="020B0604030504040204" pitchFamily="34" charset="-120"/>
              </a:rPr>
              <a:t>km / h</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F = 4.62; p = 0.001</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50 km / h</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F = 5.673; </a:t>
            </a:r>
            <a:r>
              <a:rPr lang="en-US" altLang="zh-TW" sz="2000" dirty="0" smtClean="0">
                <a:latin typeface="微軟正黑體" panose="020B0604030504040204" pitchFamily="34" charset="-120"/>
                <a:ea typeface="微軟正黑體" panose="020B0604030504040204" pitchFamily="34" charset="-120"/>
              </a:rPr>
              <a:t>p=0.000</a:t>
            </a:r>
            <a:r>
              <a:rPr lang="zh-TW" altLang="en-US" sz="2000" dirty="0" smtClean="0">
                <a:latin typeface="微軟正黑體" panose="020B0604030504040204" pitchFamily="34" charset="-120"/>
                <a:ea typeface="微軟正黑體" panose="020B0604030504040204" pitchFamily="34" charset="-120"/>
              </a:rPr>
              <a:t>），有顯著差異。</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20000"/>
              </a:lnSpc>
              <a:buNone/>
            </a:pPr>
            <a:r>
              <a:rPr lang="zh-TW" altLang="en-US" sz="2000" dirty="0" smtClean="0">
                <a:latin typeface="微軟正黑體" panose="020B0604030504040204" pitchFamily="34" charset="-120"/>
                <a:ea typeface="微軟正黑體" panose="020B0604030504040204" pitchFamily="34" charset="-120"/>
              </a:rPr>
              <a:t>在</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關閉時，估算車速</a:t>
            </a:r>
            <a:r>
              <a:rPr lang="en-US" altLang="zh-TW" sz="2000" dirty="0" smtClean="0">
                <a:latin typeface="微軟正黑體" panose="020B0604030504040204" pitchFamily="34" charset="-120"/>
                <a:ea typeface="微軟正黑體" panose="020B0604030504040204" pitchFamily="34" charset="-120"/>
              </a:rPr>
              <a:t>30 </a:t>
            </a:r>
            <a:r>
              <a:rPr lang="en-US" altLang="zh-TW" sz="2000" dirty="0">
                <a:latin typeface="微軟正黑體" panose="020B0604030504040204" pitchFamily="34" charset="-120"/>
                <a:ea typeface="微軟正黑體" panose="020B0604030504040204" pitchFamily="34" charset="-120"/>
              </a:rPr>
              <a:t>km / h</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F = 4.83; p = 0.000</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50 km / h</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F = 6.317; p = 0.000</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70 km / h</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F = 5.87; p = 0.000</a:t>
            </a:r>
            <a:r>
              <a:rPr lang="zh-TW" altLang="en-US" sz="2000" dirty="0" smtClean="0">
                <a:latin typeface="微軟正黑體" panose="020B0604030504040204" pitchFamily="34" charset="-120"/>
                <a:ea typeface="微軟正黑體" panose="020B0604030504040204" pitchFamily="34" charset="-120"/>
              </a:rPr>
              <a:t>） ），有顯著差異。</a:t>
            </a:r>
            <a:endParaRPr lang="en-US" altLang="zh-TW" sz="2000" dirty="0" smtClean="0">
              <a:latin typeface="微軟正黑體" panose="020B0604030504040204" pitchFamily="34" charset="-120"/>
              <a:ea typeface="微軟正黑體" panose="020B0604030504040204" pitchFamily="34" charset="-120"/>
            </a:endParaRPr>
          </a:p>
          <a:p>
            <a:pPr>
              <a:lnSpc>
                <a:spcPct val="120000"/>
              </a:lnSpc>
            </a:pPr>
            <a:r>
              <a:rPr lang="en-US" altLang="zh-TW" sz="2000" b="1" dirty="0" smtClean="0">
                <a:latin typeface="微軟正黑體" panose="020B0604030504040204" pitchFamily="34" charset="-120"/>
                <a:ea typeface="微軟正黑體" panose="020B0604030504040204" pitchFamily="34" charset="-120"/>
              </a:rPr>
              <a:t>Bonferroni</a:t>
            </a:r>
            <a:r>
              <a:rPr lang="zh-TW" altLang="en-US" sz="2000" b="1" dirty="0" smtClean="0">
                <a:latin typeface="微軟正黑體" panose="020B0604030504040204" pitchFamily="34" charset="-120"/>
                <a:ea typeface="微軟正黑體" panose="020B0604030504040204" pitchFamily="34" charset="-120"/>
              </a:rPr>
              <a:t>事後測試顯示</a:t>
            </a:r>
            <a:r>
              <a:rPr lang="zh-TW" altLang="en-US" sz="2000" b="1" dirty="0">
                <a:latin typeface="微軟正黑體" panose="020B0604030504040204" pitchFamily="34" charset="-120"/>
                <a:ea typeface="微軟正黑體" panose="020B0604030504040204" pitchFamily="34" charset="-120"/>
              </a:rPr>
              <a:t>，</a:t>
            </a:r>
            <a:r>
              <a:rPr lang="zh-TW" altLang="en-US" sz="2000" b="1" dirty="0" smtClean="0">
                <a:latin typeface="微軟正黑體" panose="020B0604030504040204" pitchFamily="34" charset="-120"/>
                <a:ea typeface="微軟正黑體" panose="020B0604030504040204" pitchFamily="34" charset="-120"/>
              </a:rPr>
              <a:t>在</a:t>
            </a:r>
            <a:r>
              <a:rPr lang="zh-TW" altLang="en-US" sz="2000" b="1" dirty="0">
                <a:latin typeface="微軟正黑體" panose="020B0604030504040204" pitchFamily="34" charset="-120"/>
                <a:ea typeface="微軟正黑體" panose="020B0604030504040204" pitchFamily="34" charset="-120"/>
              </a:rPr>
              <a:t>估算</a:t>
            </a:r>
            <a:r>
              <a:rPr lang="en-US" altLang="zh-TW" sz="2000" b="1" dirty="0">
                <a:latin typeface="微軟正黑體" panose="020B0604030504040204" pitchFamily="34" charset="-120"/>
                <a:ea typeface="微軟正黑體" panose="020B0604030504040204" pitchFamily="34" charset="-120"/>
              </a:rPr>
              <a:t>DRL</a:t>
            </a:r>
            <a:r>
              <a:rPr lang="zh-TW" altLang="en-US" sz="2000" b="1" dirty="0">
                <a:latin typeface="微軟正黑體" panose="020B0604030504040204" pitchFamily="34" charset="-120"/>
                <a:ea typeface="微軟正黑體" panose="020B0604030504040204" pitchFamily="34" charset="-120"/>
              </a:rPr>
              <a:t>開啟時的</a:t>
            </a:r>
            <a:r>
              <a:rPr lang="zh-TW" altLang="en-US" sz="2000" b="1" dirty="0" smtClean="0">
                <a:latin typeface="微軟正黑體" panose="020B0604030504040204" pitchFamily="34" charset="-120"/>
                <a:ea typeface="微軟正黑體" panose="020B0604030504040204" pitchFamily="34" charset="-120"/>
              </a:rPr>
              <a:t>車速，</a:t>
            </a:r>
            <a:r>
              <a:rPr lang="zh-TW" altLang="en-US" sz="2000" b="1" dirty="0">
                <a:latin typeface="微軟正黑體" panose="020B0604030504040204" pitchFamily="34" charset="-120"/>
                <a:ea typeface="微軟正黑體" panose="020B0604030504040204" pitchFamily="34" charset="-120"/>
              </a:rPr>
              <a:t>在</a:t>
            </a:r>
            <a:r>
              <a:rPr lang="en-US" altLang="zh-TW" sz="2000" b="1" dirty="0">
                <a:latin typeface="微軟正黑體" panose="020B0604030504040204" pitchFamily="34" charset="-120"/>
                <a:ea typeface="微軟正黑體" panose="020B0604030504040204" pitchFamily="34" charset="-120"/>
              </a:rPr>
              <a:t>30 km / h</a:t>
            </a:r>
            <a:r>
              <a:rPr lang="zh-TW" altLang="en-US" sz="2000" b="1" dirty="0">
                <a:latin typeface="微軟正黑體" panose="020B0604030504040204" pitchFamily="34" charset="-120"/>
                <a:ea typeface="微軟正黑體" panose="020B0604030504040204" pitchFamily="34" charset="-120"/>
              </a:rPr>
              <a:t>和</a:t>
            </a:r>
            <a:r>
              <a:rPr lang="en-US" altLang="zh-TW" sz="2000" b="1" dirty="0">
                <a:latin typeface="微軟正黑體" panose="020B0604030504040204" pitchFamily="34" charset="-120"/>
                <a:ea typeface="微軟正黑體" panose="020B0604030504040204" pitchFamily="34" charset="-120"/>
              </a:rPr>
              <a:t>50 km / </a:t>
            </a:r>
            <a:r>
              <a:rPr lang="en-US" altLang="zh-TW" sz="2000" b="1" dirty="0" smtClean="0">
                <a:latin typeface="微軟正黑體" panose="020B0604030504040204" pitchFamily="34" charset="-120"/>
                <a:ea typeface="微軟正黑體" panose="020B0604030504040204" pitchFamily="34" charset="-120"/>
              </a:rPr>
              <a:t>h</a:t>
            </a:r>
            <a:r>
              <a:rPr lang="zh-TW" altLang="en-US" sz="2000" b="1" dirty="0" smtClean="0">
                <a:latin typeface="微軟正黑體" panose="020B0604030504040204" pitchFamily="34" charset="-120"/>
                <a:ea typeface="微軟正黑體" panose="020B0604030504040204" pitchFamily="34" charset="-120"/>
              </a:rPr>
              <a:t>測試</a:t>
            </a:r>
            <a:r>
              <a:rPr lang="zh-TW" altLang="en-US" sz="2000" b="1" dirty="0">
                <a:latin typeface="微軟正黑體" panose="020B0604030504040204" pitchFamily="34" charset="-120"/>
                <a:ea typeface="微軟正黑體" panose="020B0604030504040204" pitchFamily="34" charset="-120"/>
              </a:rPr>
              <a:t>速度下，擁有乘用</a:t>
            </a:r>
            <a:r>
              <a:rPr lang="zh-TW" altLang="en-US" sz="2000" b="1" dirty="0" smtClean="0">
                <a:latin typeface="微軟正黑體" panose="020B0604030504040204" pitchFamily="34" charset="-120"/>
                <a:ea typeface="微軟正黑體" panose="020B0604030504040204" pitchFamily="34" charset="-120"/>
              </a:rPr>
              <a:t>車駕照的</a:t>
            </a:r>
            <a:r>
              <a:rPr lang="zh-TW" altLang="en-US" sz="2000" b="1" dirty="0">
                <a:latin typeface="微軟正黑體" panose="020B0604030504040204" pitchFamily="34" charset="-120"/>
                <a:ea typeface="微軟正黑體" panose="020B0604030504040204" pitchFamily="34" charset="-120"/>
              </a:rPr>
              <a:t>駕駛員與持有商業</a:t>
            </a:r>
            <a:r>
              <a:rPr lang="zh-TW" altLang="en-US" sz="2000" b="1" dirty="0" smtClean="0">
                <a:latin typeface="微軟正黑體" panose="020B0604030504040204" pitchFamily="34" charset="-120"/>
                <a:ea typeface="微軟正黑體" panose="020B0604030504040204" pitchFamily="34" charset="-120"/>
              </a:rPr>
              <a:t>駕照的</a:t>
            </a:r>
            <a:r>
              <a:rPr lang="zh-TW" altLang="en-US" sz="2000" b="1" dirty="0">
                <a:latin typeface="微軟正黑體" panose="020B0604030504040204" pitchFamily="34" charset="-120"/>
                <a:ea typeface="微軟正黑體" panose="020B0604030504040204" pitchFamily="34" charset="-120"/>
              </a:rPr>
              <a:t>駕駛員之間的</a:t>
            </a:r>
            <a:r>
              <a:rPr lang="zh-TW" altLang="en-US" sz="2000" b="1" dirty="0" smtClean="0">
                <a:latin typeface="微軟正黑體" panose="020B0604030504040204" pitchFamily="34" charset="-120"/>
                <a:ea typeface="微軟正黑體" panose="020B0604030504040204" pitchFamily="34" charset="-120"/>
              </a:rPr>
              <a:t>差異</a:t>
            </a:r>
            <a:r>
              <a:rPr lang="en-US" altLang="zh-TW" sz="2000" b="1" dirty="0" smtClean="0">
                <a:latin typeface="微軟正黑體" panose="020B0604030504040204" pitchFamily="34" charset="-120"/>
                <a:ea typeface="微軟正黑體" panose="020B0604030504040204" pitchFamily="34" charset="-120"/>
              </a:rPr>
              <a:t>:</a:t>
            </a:r>
          </a:p>
          <a:p>
            <a:pPr marL="0" indent="0">
              <a:lnSpc>
                <a:spcPct val="120000"/>
              </a:lnSpc>
              <a:buNone/>
            </a:pPr>
            <a:r>
              <a:rPr lang="en-US" altLang="zh-TW" sz="2000" dirty="0" smtClean="0">
                <a:latin typeface="微軟正黑體" panose="020B0604030504040204" pitchFamily="34" charset="-120"/>
                <a:ea typeface="微軟正黑體" panose="020B0604030504040204" pitchFamily="34" charset="-120"/>
              </a:rPr>
              <a:t>30 </a:t>
            </a:r>
            <a:r>
              <a:rPr lang="en-US" altLang="zh-TW" sz="2000" dirty="0">
                <a:latin typeface="微軟正黑體" panose="020B0604030504040204" pitchFamily="34" charset="-120"/>
                <a:ea typeface="微軟正黑體" panose="020B0604030504040204" pitchFamily="34" charset="-120"/>
              </a:rPr>
              <a:t>km / </a:t>
            </a:r>
            <a:r>
              <a:rPr lang="en-US" altLang="zh-TW" sz="2000" dirty="0" smtClean="0">
                <a:latin typeface="微軟正黑體" panose="020B0604030504040204" pitchFamily="34" charset="-120"/>
                <a:ea typeface="微軟正黑體" panose="020B0604030504040204" pitchFamily="34" charset="-120"/>
              </a:rPr>
              <a:t>h</a:t>
            </a:r>
            <a:r>
              <a:rPr lang="zh-TW" altLang="en-US" sz="2000" dirty="0" smtClean="0">
                <a:latin typeface="微軟正黑體" panose="020B0604030504040204" pitchFamily="34" charset="-120"/>
                <a:ea typeface="微軟正黑體" panose="020B0604030504040204" pitchFamily="34" charset="-120"/>
              </a:rPr>
              <a:t>測試</a:t>
            </a:r>
            <a:r>
              <a:rPr lang="zh-TW" altLang="en-US" sz="2000" dirty="0">
                <a:latin typeface="微軟正黑體" panose="020B0604030504040204" pitchFamily="34" charset="-120"/>
                <a:ea typeface="微軟正黑體" panose="020B0604030504040204" pitchFamily="34" charset="-120"/>
              </a:rPr>
              <a:t>速度</a:t>
            </a:r>
            <a:r>
              <a:rPr lang="zh-TW" altLang="en-US" sz="2000" dirty="0" smtClean="0">
                <a:latin typeface="微軟正黑體" panose="020B0604030504040204" pitchFamily="34" charset="-120"/>
                <a:ea typeface="微軟正黑體" panose="020B0604030504040204" pitchFamily="34" charset="-120"/>
              </a:rPr>
              <a:t>：乘用車駕照</a:t>
            </a:r>
            <a:r>
              <a:rPr lang="en-US" altLang="zh-TW" sz="2000" dirty="0" smtClean="0">
                <a:latin typeface="微軟正黑體" panose="020B0604030504040204" pitchFamily="34" charset="-120"/>
                <a:ea typeface="微軟正黑體" panose="020B0604030504040204" pitchFamily="34" charset="-120"/>
              </a:rPr>
              <a:t>M </a:t>
            </a:r>
            <a:r>
              <a:rPr lang="en-US" altLang="zh-TW" sz="2000" dirty="0">
                <a:latin typeface="微軟正黑體" panose="020B0604030504040204" pitchFamily="34" charset="-120"/>
                <a:ea typeface="微軟正黑體" panose="020B0604030504040204" pitchFamily="34" charset="-120"/>
              </a:rPr>
              <a:t>= 20.65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SD = </a:t>
            </a:r>
            <a:r>
              <a:rPr lang="en-US" altLang="zh-TW" sz="2000" dirty="0" smtClean="0">
                <a:latin typeface="微軟正黑體" panose="020B0604030504040204" pitchFamily="34" charset="-120"/>
                <a:ea typeface="微軟正黑體" panose="020B0604030504040204" pitchFamily="34" charset="-120"/>
              </a:rPr>
              <a:t>7.47</a:t>
            </a:r>
            <a:r>
              <a:rPr lang="zh-TW" altLang="en-US" sz="2000" dirty="0" smtClean="0">
                <a:latin typeface="微軟正黑體" panose="020B0604030504040204" pitchFamily="34" charset="-120"/>
                <a:ea typeface="微軟正黑體" panose="020B0604030504040204" pitchFamily="34" charset="-120"/>
              </a:rPr>
              <a:t>，商業駕照</a:t>
            </a:r>
            <a:r>
              <a:rPr lang="en-US" altLang="zh-TW" sz="2000" dirty="0" smtClean="0">
                <a:latin typeface="微軟正黑體" panose="020B0604030504040204" pitchFamily="34" charset="-120"/>
                <a:ea typeface="微軟正黑體" panose="020B0604030504040204" pitchFamily="34" charset="-120"/>
              </a:rPr>
              <a:t>M </a:t>
            </a:r>
            <a:r>
              <a:rPr lang="en-US" altLang="zh-TW" sz="2000" dirty="0">
                <a:latin typeface="微軟正黑體" panose="020B0604030504040204" pitchFamily="34" charset="-120"/>
                <a:ea typeface="微軟正黑體" panose="020B0604030504040204" pitchFamily="34" charset="-120"/>
              </a:rPr>
              <a:t>= 12.5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SD = </a:t>
            </a:r>
            <a:r>
              <a:rPr lang="en-US" altLang="zh-TW" sz="2000" dirty="0" smtClean="0">
                <a:latin typeface="微軟正黑體" panose="020B0604030504040204" pitchFamily="34" charset="-120"/>
                <a:ea typeface="微軟正黑體" panose="020B0604030504040204" pitchFamily="34" charset="-120"/>
              </a:rPr>
              <a:t>2.89</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20000"/>
              </a:lnSpc>
              <a:buNone/>
            </a:pPr>
            <a:r>
              <a:rPr lang="en-US" altLang="zh-TW" sz="2000" dirty="0" smtClean="0">
                <a:latin typeface="微軟正黑體" panose="020B0604030504040204" pitchFamily="34" charset="-120"/>
                <a:ea typeface="微軟正黑體" panose="020B0604030504040204" pitchFamily="34" charset="-120"/>
              </a:rPr>
              <a:t>50 </a:t>
            </a:r>
            <a:r>
              <a:rPr lang="en-US" altLang="zh-TW" sz="2000" dirty="0">
                <a:latin typeface="微軟正黑體" panose="020B0604030504040204" pitchFamily="34" charset="-120"/>
                <a:ea typeface="微軟正黑體" panose="020B0604030504040204" pitchFamily="34" charset="-120"/>
              </a:rPr>
              <a:t>km / </a:t>
            </a:r>
            <a:r>
              <a:rPr lang="en-US" altLang="zh-TW" sz="2000" dirty="0" smtClean="0">
                <a:latin typeface="微軟正黑體" panose="020B0604030504040204" pitchFamily="34" charset="-120"/>
                <a:ea typeface="微軟正黑體" panose="020B0604030504040204" pitchFamily="34" charset="-120"/>
              </a:rPr>
              <a:t>h</a:t>
            </a:r>
            <a:r>
              <a:rPr lang="zh-TW" altLang="en-US" sz="2000" dirty="0" smtClean="0">
                <a:latin typeface="微軟正黑體" panose="020B0604030504040204" pitchFamily="34" charset="-120"/>
                <a:ea typeface="微軟正黑體" panose="020B0604030504040204" pitchFamily="34" charset="-120"/>
              </a:rPr>
              <a:t>測試</a:t>
            </a:r>
            <a:r>
              <a:rPr lang="zh-TW" altLang="en-US" sz="2000" dirty="0">
                <a:latin typeface="微軟正黑體" panose="020B0604030504040204" pitchFamily="34" charset="-120"/>
                <a:ea typeface="微軟正黑體" panose="020B0604030504040204" pitchFamily="34" charset="-120"/>
              </a:rPr>
              <a:t>速度</a:t>
            </a:r>
            <a:r>
              <a:rPr lang="zh-TW" altLang="en-US" sz="2000" dirty="0" smtClean="0">
                <a:latin typeface="微軟正黑體" panose="020B0604030504040204" pitchFamily="34" charset="-120"/>
                <a:ea typeface="微軟正黑體" panose="020B0604030504040204" pitchFamily="34" charset="-120"/>
              </a:rPr>
              <a:t>：乘用車駕照</a:t>
            </a:r>
            <a:r>
              <a:rPr lang="en-US" altLang="zh-TW" sz="2000" dirty="0" smtClean="0">
                <a:latin typeface="微軟正黑體" panose="020B0604030504040204" pitchFamily="34" charset="-120"/>
                <a:ea typeface="微軟正黑體" panose="020B0604030504040204" pitchFamily="34" charset="-120"/>
              </a:rPr>
              <a:t>M </a:t>
            </a:r>
            <a:r>
              <a:rPr lang="en-US" altLang="zh-TW" sz="2000" dirty="0">
                <a:latin typeface="微軟正黑體" panose="020B0604030504040204" pitchFamily="34" charset="-120"/>
                <a:ea typeface="微軟正黑體" panose="020B0604030504040204" pitchFamily="34" charset="-120"/>
              </a:rPr>
              <a:t>= 36.65</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SD = </a:t>
            </a:r>
            <a:r>
              <a:rPr lang="en-US" altLang="zh-TW" sz="2000" dirty="0" smtClean="0">
                <a:latin typeface="微軟正黑體" panose="020B0604030504040204" pitchFamily="34" charset="-120"/>
                <a:ea typeface="微軟正黑體" panose="020B0604030504040204" pitchFamily="34" charset="-120"/>
              </a:rPr>
              <a:t>11.14</a:t>
            </a:r>
            <a:r>
              <a:rPr lang="zh-TW" altLang="en-US" sz="2000" dirty="0" smtClean="0">
                <a:latin typeface="微軟正黑體" panose="020B0604030504040204" pitchFamily="34" charset="-120"/>
                <a:ea typeface="微軟正黑體" panose="020B0604030504040204" pitchFamily="34" charset="-120"/>
              </a:rPr>
              <a:t>，商業駕照</a:t>
            </a:r>
            <a:r>
              <a:rPr lang="en-US" altLang="zh-TW" sz="2000" dirty="0" smtClean="0">
                <a:latin typeface="微軟正黑體" panose="020B0604030504040204" pitchFamily="34" charset="-120"/>
                <a:ea typeface="微軟正黑體" panose="020B0604030504040204" pitchFamily="34" charset="-120"/>
              </a:rPr>
              <a:t>M </a:t>
            </a:r>
            <a:r>
              <a:rPr lang="en-US" altLang="zh-TW" sz="2000" dirty="0">
                <a:latin typeface="微軟正黑體" panose="020B0604030504040204" pitchFamily="34" charset="-120"/>
                <a:ea typeface="微軟正黑體" panose="020B0604030504040204" pitchFamily="34" charset="-120"/>
              </a:rPr>
              <a:t>= 20</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SD = </a:t>
            </a:r>
            <a:r>
              <a:rPr lang="en-US" altLang="zh-TW" sz="2000" dirty="0" smtClean="0">
                <a:latin typeface="微軟正黑體" panose="020B0604030504040204" pitchFamily="34" charset="-120"/>
                <a:ea typeface="微軟正黑體" panose="020B0604030504040204" pitchFamily="34" charset="-120"/>
              </a:rPr>
              <a:t>0.5</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13157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Results-Driving license category and estimation of the passenger car speed</a:t>
            </a:r>
            <a:endParaRPr lang="zh-TW" altLang="en-US" dirty="0"/>
          </a:p>
        </p:txBody>
      </p:sp>
      <p:sp>
        <p:nvSpPr>
          <p:cNvPr id="3" name="內容版面配置區 2"/>
          <p:cNvSpPr>
            <a:spLocks noGrp="1"/>
          </p:cNvSpPr>
          <p:nvPr>
            <p:ph idx="1"/>
          </p:nvPr>
        </p:nvSpPr>
        <p:spPr>
          <a:xfrm>
            <a:off x="838200" y="1825625"/>
            <a:ext cx="10515600" cy="4889500"/>
          </a:xfrm>
        </p:spPr>
        <p:txBody>
          <a:bodyPr>
            <a:normAutofit fontScale="55000" lnSpcReduction="20000"/>
          </a:bodyPr>
          <a:lstStyle/>
          <a:p>
            <a:pPr marL="0" indent="0">
              <a:lnSpc>
                <a:spcPct val="170000"/>
              </a:lnSpc>
              <a:buNone/>
            </a:pPr>
            <a:r>
              <a:rPr lang="zh-TW" altLang="en-US" sz="3600" b="1" dirty="0" smtClean="0">
                <a:latin typeface="微軟正黑體" panose="020B0604030504040204" pitchFamily="34" charset="-120"/>
                <a:ea typeface="微軟正黑體" panose="020B0604030504040204" pitchFamily="34" charset="-120"/>
              </a:rPr>
              <a:t>駕駛執照類別和乘用車速度估算</a:t>
            </a:r>
            <a:endParaRPr lang="en-US" altLang="zh-TW" sz="3600" dirty="0" smtClean="0">
              <a:latin typeface="微軟正黑體" panose="020B0604030504040204" pitchFamily="34" charset="-120"/>
              <a:ea typeface="微軟正黑體" panose="020B0604030504040204" pitchFamily="34" charset="-120"/>
            </a:endParaRPr>
          </a:p>
          <a:p>
            <a:pPr>
              <a:lnSpc>
                <a:spcPct val="170000"/>
              </a:lnSpc>
            </a:pPr>
            <a:r>
              <a:rPr lang="zh-TW" altLang="en-US" sz="3600" b="1" dirty="0" smtClean="0">
                <a:latin typeface="微軟正黑體" panose="020B0604030504040204" pitchFamily="34" charset="-120"/>
                <a:ea typeface="微軟正黑體" panose="020B0604030504040204" pitchFamily="34" charset="-120"/>
              </a:rPr>
              <a:t>速度為</a:t>
            </a:r>
            <a:r>
              <a:rPr lang="en-US" altLang="zh-TW" sz="3600" b="1" dirty="0" smtClean="0">
                <a:latin typeface="微軟正黑體" panose="020B0604030504040204" pitchFamily="34" charset="-120"/>
                <a:ea typeface="微軟正黑體" panose="020B0604030504040204" pitchFamily="34" charset="-120"/>
              </a:rPr>
              <a:t>30 km / h</a:t>
            </a:r>
            <a:r>
              <a:rPr lang="zh-TW" altLang="en-US" sz="3600" b="1" dirty="0" smtClean="0">
                <a:latin typeface="微軟正黑體" panose="020B0604030504040204" pitchFamily="34" charset="-120"/>
                <a:ea typeface="微軟正黑體" panose="020B0604030504040204" pitchFamily="34" charset="-120"/>
              </a:rPr>
              <a:t>，關閉</a:t>
            </a:r>
            <a:r>
              <a:rPr lang="en-US" altLang="zh-TW" sz="3600" b="1" dirty="0" smtClean="0">
                <a:latin typeface="微軟正黑體" panose="020B0604030504040204" pitchFamily="34" charset="-120"/>
                <a:ea typeface="微軟正黑體" panose="020B0604030504040204" pitchFamily="34" charset="-120"/>
              </a:rPr>
              <a:t>DRL</a:t>
            </a:r>
            <a:r>
              <a:rPr lang="zh-TW" altLang="en-US" sz="3600" b="1" dirty="0" smtClean="0">
                <a:latin typeface="微軟正黑體" panose="020B0604030504040204" pitchFamily="34" charset="-120"/>
                <a:ea typeface="微軟正黑體" panose="020B0604030504040204" pitchFamily="34" charset="-120"/>
              </a:rPr>
              <a:t>的情況下，具有乘用車駕駛駕照的駕駛員的車速估計與具有摩托車駕照的駕駛員的車速估計</a:t>
            </a:r>
            <a:r>
              <a:rPr lang="en-US" altLang="zh-TW" sz="3600" b="1" dirty="0" smtClean="0">
                <a:latin typeface="微軟正黑體" panose="020B0604030504040204" pitchFamily="34" charset="-120"/>
                <a:ea typeface="微軟正黑體" panose="020B0604030504040204" pitchFamily="34" charset="-120"/>
              </a:rPr>
              <a:t>:</a:t>
            </a:r>
          </a:p>
          <a:p>
            <a:pPr marL="0" indent="0">
              <a:lnSpc>
                <a:spcPct val="170000"/>
              </a:lnSpc>
              <a:buNone/>
            </a:pPr>
            <a:r>
              <a:rPr lang="zh-TW" altLang="en-US" sz="3600" dirty="0" smtClean="0">
                <a:latin typeface="微軟正黑體" panose="020B0604030504040204" pitchFamily="34" charset="-120"/>
                <a:ea typeface="微軟正黑體" panose="020B0604030504040204" pitchFamily="34" charset="-120"/>
              </a:rPr>
              <a:t>乘用車駕駛駕照：</a:t>
            </a:r>
            <a:r>
              <a:rPr lang="en-US" altLang="zh-TW" sz="3600" dirty="0" smtClean="0">
                <a:latin typeface="微軟正黑體" panose="020B0604030504040204" pitchFamily="34" charset="-120"/>
                <a:ea typeface="微軟正黑體" panose="020B0604030504040204" pitchFamily="34" charset="-120"/>
              </a:rPr>
              <a:t>M = 26.42</a:t>
            </a:r>
            <a:r>
              <a:rPr lang="zh-TW" altLang="en-US" sz="3600" dirty="0" smtClean="0">
                <a:latin typeface="微軟正黑體" panose="020B0604030504040204" pitchFamily="34" charset="-120"/>
                <a:ea typeface="微軟正黑體" panose="020B0604030504040204" pitchFamily="34" charset="-120"/>
              </a:rPr>
              <a:t>，</a:t>
            </a:r>
            <a:r>
              <a:rPr lang="en-US" altLang="zh-TW" sz="3600" dirty="0" smtClean="0">
                <a:latin typeface="微軟正黑體" panose="020B0604030504040204" pitchFamily="34" charset="-120"/>
                <a:ea typeface="微軟正黑體" panose="020B0604030504040204" pitchFamily="34" charset="-120"/>
              </a:rPr>
              <a:t>SD = 9.62</a:t>
            </a:r>
            <a:r>
              <a:rPr lang="zh-TW" altLang="en-US" sz="3600" dirty="0" smtClean="0">
                <a:latin typeface="微軟正黑體" panose="020B0604030504040204" pitchFamily="34" charset="-120"/>
                <a:ea typeface="微軟正黑體" panose="020B0604030504040204" pitchFamily="34" charset="-120"/>
              </a:rPr>
              <a:t>，摩托車駕照</a:t>
            </a:r>
            <a:r>
              <a:rPr lang="en-US" altLang="zh-TW" sz="3600" dirty="0" smtClean="0">
                <a:latin typeface="微軟正黑體" panose="020B0604030504040204" pitchFamily="34" charset="-120"/>
                <a:ea typeface="微軟正黑體" panose="020B0604030504040204" pitchFamily="34" charset="-120"/>
              </a:rPr>
              <a:t>M = 19.22</a:t>
            </a:r>
            <a:r>
              <a:rPr lang="zh-TW" altLang="en-US" sz="3600" dirty="0" smtClean="0">
                <a:latin typeface="微軟正黑體" panose="020B0604030504040204" pitchFamily="34" charset="-120"/>
                <a:ea typeface="微軟正黑體" panose="020B0604030504040204" pitchFamily="34" charset="-120"/>
              </a:rPr>
              <a:t>，</a:t>
            </a:r>
            <a:r>
              <a:rPr lang="en-US" altLang="zh-TW" sz="3600" dirty="0" smtClean="0">
                <a:latin typeface="微軟正黑體" panose="020B0604030504040204" pitchFamily="34" charset="-120"/>
                <a:ea typeface="微軟正黑體" panose="020B0604030504040204" pitchFamily="34" charset="-120"/>
              </a:rPr>
              <a:t>SD = 4.66</a:t>
            </a:r>
            <a:r>
              <a:rPr lang="zh-TW" altLang="en-US" sz="3600" dirty="0" smtClean="0">
                <a:latin typeface="微軟正黑體" panose="020B0604030504040204" pitchFamily="34" charset="-120"/>
                <a:ea typeface="微軟正黑體" panose="020B0604030504040204" pitchFamily="34" charset="-120"/>
              </a:rPr>
              <a:t>。</a:t>
            </a:r>
            <a:endParaRPr lang="en-US" altLang="zh-TW" sz="3600" dirty="0" smtClean="0">
              <a:latin typeface="微軟正黑體" panose="020B0604030504040204" pitchFamily="34" charset="-120"/>
              <a:ea typeface="微軟正黑體" panose="020B0604030504040204" pitchFamily="34" charset="-120"/>
            </a:endParaRPr>
          </a:p>
          <a:p>
            <a:pPr>
              <a:lnSpc>
                <a:spcPct val="170000"/>
              </a:lnSpc>
            </a:pPr>
            <a:r>
              <a:rPr lang="en-US" altLang="zh-TW" sz="3600" b="1" dirty="0" smtClean="0">
                <a:latin typeface="微軟正黑體" panose="020B0604030504040204" pitchFamily="34" charset="-120"/>
                <a:ea typeface="微軟正黑體" panose="020B0604030504040204" pitchFamily="34" charset="-120"/>
              </a:rPr>
              <a:t>Bonferroni</a:t>
            </a:r>
            <a:r>
              <a:rPr lang="zh-TW" altLang="en-US" sz="3600" b="1" dirty="0" smtClean="0">
                <a:latin typeface="微軟正黑體" panose="020B0604030504040204" pitchFamily="34" charset="-120"/>
                <a:ea typeface="微軟正黑體" panose="020B0604030504040204" pitchFamily="34" charset="-120"/>
              </a:rPr>
              <a:t>事後測試顯示，在關閉</a:t>
            </a:r>
            <a:r>
              <a:rPr lang="en-US" altLang="zh-TW" sz="3600" b="1" dirty="0" smtClean="0">
                <a:latin typeface="微軟正黑體" panose="020B0604030504040204" pitchFamily="34" charset="-120"/>
                <a:ea typeface="微軟正黑體" panose="020B0604030504040204" pitchFamily="34" charset="-120"/>
              </a:rPr>
              <a:t>DRL</a:t>
            </a:r>
            <a:r>
              <a:rPr lang="zh-TW" altLang="en-US" sz="3600" b="1" dirty="0" smtClean="0">
                <a:latin typeface="微軟正黑體" panose="020B0604030504040204" pitchFamily="34" charset="-120"/>
                <a:ea typeface="微軟正黑體" panose="020B0604030504040204" pitchFamily="34" charset="-120"/>
              </a:rPr>
              <a:t>時，具有駕照與駕訓班受測者之差異</a:t>
            </a:r>
            <a:r>
              <a:rPr lang="en-US" altLang="zh-TW" sz="3600" b="1" dirty="0" smtClean="0">
                <a:latin typeface="微軟正黑體" panose="020B0604030504040204" pitchFamily="34" charset="-120"/>
                <a:ea typeface="微軟正黑體" panose="020B0604030504040204" pitchFamily="34" charset="-120"/>
              </a:rPr>
              <a:t>:</a:t>
            </a:r>
          </a:p>
          <a:p>
            <a:pPr marL="0" indent="0">
              <a:lnSpc>
                <a:spcPct val="170000"/>
              </a:lnSpc>
              <a:buNone/>
            </a:pPr>
            <a:r>
              <a:rPr lang="en-US" altLang="zh-TW" sz="3600" dirty="0" smtClean="0">
                <a:latin typeface="微軟正黑體" panose="020B0604030504040204" pitchFamily="34" charset="-120"/>
                <a:ea typeface="微軟正黑體" panose="020B0604030504040204" pitchFamily="34" charset="-120"/>
              </a:rPr>
              <a:t>30 km / h</a:t>
            </a:r>
            <a:r>
              <a:rPr lang="zh-TW" altLang="en-US" sz="3600" dirty="0" smtClean="0">
                <a:latin typeface="微軟正黑體" panose="020B0604030504040204" pitchFamily="34" charset="-120"/>
                <a:ea typeface="微軟正黑體" panose="020B0604030504040204" pitchFamily="34" charset="-120"/>
              </a:rPr>
              <a:t>測試速度</a:t>
            </a:r>
            <a:r>
              <a:rPr lang="en-US" altLang="zh-TW" sz="3600" dirty="0" smtClean="0">
                <a:latin typeface="微軟正黑體" panose="020B0604030504040204" pitchFamily="34" charset="-120"/>
                <a:ea typeface="微軟正黑體" panose="020B0604030504040204" pitchFamily="34" charset="-120"/>
              </a:rPr>
              <a:t>:</a:t>
            </a:r>
            <a:r>
              <a:rPr lang="zh-TW" altLang="en-US" sz="3600" dirty="0" smtClean="0">
                <a:latin typeface="微軟正黑體" panose="020B0604030504040204" pitchFamily="34" charset="-120"/>
                <a:ea typeface="微軟正黑體" panose="020B0604030504040204" pitchFamily="34" charset="-120"/>
              </a:rPr>
              <a:t>具有駕照</a:t>
            </a:r>
            <a:r>
              <a:rPr lang="en-US" altLang="zh-TW" sz="3600" dirty="0" smtClean="0">
                <a:latin typeface="微軟正黑體" panose="020B0604030504040204" pitchFamily="34" charset="-120"/>
                <a:ea typeface="微軟正黑體" panose="020B0604030504040204" pitchFamily="34" charset="-120"/>
              </a:rPr>
              <a:t>M = 37.68</a:t>
            </a:r>
            <a:r>
              <a:rPr lang="zh-TW" altLang="en-US" sz="3600" dirty="0" smtClean="0">
                <a:latin typeface="微軟正黑體" panose="020B0604030504040204" pitchFamily="34" charset="-120"/>
                <a:ea typeface="微軟正黑體" panose="020B0604030504040204" pitchFamily="34" charset="-120"/>
              </a:rPr>
              <a:t>，</a:t>
            </a:r>
            <a:r>
              <a:rPr lang="en-US" altLang="zh-TW" sz="3600" dirty="0" smtClean="0">
                <a:latin typeface="微軟正黑體" panose="020B0604030504040204" pitchFamily="34" charset="-120"/>
                <a:ea typeface="微軟正黑體" panose="020B0604030504040204" pitchFamily="34" charset="-120"/>
              </a:rPr>
              <a:t>SD = 11.16</a:t>
            </a:r>
            <a:r>
              <a:rPr lang="zh-TW" altLang="en-US" sz="3600" dirty="0" smtClean="0">
                <a:latin typeface="微軟正黑體" panose="020B0604030504040204" pitchFamily="34" charset="-120"/>
                <a:ea typeface="微軟正黑體" panose="020B0604030504040204" pitchFamily="34" charset="-120"/>
              </a:rPr>
              <a:t>，駕訓班</a:t>
            </a:r>
            <a:r>
              <a:rPr lang="en-US" altLang="zh-TW" sz="3600" dirty="0" smtClean="0">
                <a:latin typeface="微軟正黑體" panose="020B0604030504040204" pitchFamily="34" charset="-120"/>
                <a:ea typeface="微軟正黑體" panose="020B0604030504040204" pitchFamily="34" charset="-120"/>
              </a:rPr>
              <a:t>M = 27.9</a:t>
            </a:r>
            <a:r>
              <a:rPr lang="zh-TW" altLang="en-US" sz="3600" dirty="0" smtClean="0">
                <a:latin typeface="微軟正黑體" panose="020B0604030504040204" pitchFamily="34" charset="-120"/>
                <a:ea typeface="微軟正黑體" panose="020B0604030504040204" pitchFamily="34" charset="-120"/>
              </a:rPr>
              <a:t>，</a:t>
            </a:r>
            <a:r>
              <a:rPr lang="en-US" altLang="zh-TW" sz="3600" dirty="0" smtClean="0">
                <a:latin typeface="微軟正黑體" panose="020B0604030504040204" pitchFamily="34" charset="-120"/>
                <a:ea typeface="微軟正黑體" panose="020B0604030504040204" pitchFamily="34" charset="-120"/>
              </a:rPr>
              <a:t>SD = 7.3</a:t>
            </a:r>
          </a:p>
          <a:p>
            <a:pPr marL="0" indent="0">
              <a:lnSpc>
                <a:spcPct val="170000"/>
              </a:lnSpc>
              <a:buNone/>
            </a:pPr>
            <a:r>
              <a:rPr lang="en-US" altLang="zh-TW" sz="3600" dirty="0" smtClean="0">
                <a:latin typeface="微軟正黑體" panose="020B0604030504040204" pitchFamily="34" charset="-120"/>
                <a:ea typeface="微軟正黑體" panose="020B0604030504040204" pitchFamily="34" charset="-120"/>
              </a:rPr>
              <a:t>70 km / h</a:t>
            </a:r>
            <a:r>
              <a:rPr lang="zh-TW" altLang="en-US" sz="3600" dirty="0" smtClean="0">
                <a:latin typeface="微軟正黑體" panose="020B0604030504040204" pitchFamily="34" charset="-120"/>
                <a:ea typeface="微軟正黑體" panose="020B0604030504040204" pitchFamily="34" charset="-120"/>
              </a:rPr>
              <a:t>測試速度</a:t>
            </a:r>
            <a:r>
              <a:rPr lang="en-US" altLang="zh-TW" sz="3600" dirty="0" smtClean="0">
                <a:latin typeface="微軟正黑體" panose="020B0604030504040204" pitchFamily="34" charset="-120"/>
                <a:ea typeface="微軟正黑體" panose="020B0604030504040204" pitchFamily="34" charset="-120"/>
              </a:rPr>
              <a:t>:</a:t>
            </a:r>
            <a:r>
              <a:rPr lang="zh-TW" altLang="en-US" sz="3600" dirty="0" smtClean="0">
                <a:latin typeface="微軟正黑體" panose="020B0604030504040204" pitchFamily="34" charset="-120"/>
                <a:ea typeface="微軟正黑體" panose="020B0604030504040204" pitchFamily="34" charset="-120"/>
              </a:rPr>
              <a:t>具有駕照</a:t>
            </a:r>
            <a:r>
              <a:rPr lang="en-US" altLang="zh-TW" sz="3600" dirty="0" smtClean="0">
                <a:latin typeface="微軟正黑體" panose="020B0604030504040204" pitchFamily="34" charset="-120"/>
                <a:ea typeface="微軟正黑體" panose="020B0604030504040204" pitchFamily="34" charset="-120"/>
              </a:rPr>
              <a:t>M = 48.41</a:t>
            </a:r>
            <a:r>
              <a:rPr lang="zh-TW" altLang="en-US" sz="3600" dirty="0" smtClean="0">
                <a:latin typeface="微軟正黑體" panose="020B0604030504040204" pitchFamily="34" charset="-120"/>
                <a:ea typeface="微軟正黑體" panose="020B0604030504040204" pitchFamily="34" charset="-120"/>
              </a:rPr>
              <a:t>，</a:t>
            </a:r>
            <a:r>
              <a:rPr lang="en-US" altLang="zh-TW" sz="3600" dirty="0" smtClean="0">
                <a:latin typeface="微軟正黑體" panose="020B0604030504040204" pitchFamily="34" charset="-120"/>
                <a:ea typeface="微軟正黑體" panose="020B0604030504040204" pitchFamily="34" charset="-120"/>
              </a:rPr>
              <a:t>SD = 11.92</a:t>
            </a:r>
            <a:r>
              <a:rPr lang="zh-TW" altLang="en-US" sz="3600" dirty="0" smtClean="0">
                <a:latin typeface="微軟正黑體" panose="020B0604030504040204" pitchFamily="34" charset="-120"/>
                <a:ea typeface="微軟正黑體" panose="020B0604030504040204" pitchFamily="34" charset="-120"/>
              </a:rPr>
              <a:t> ，駕訓班</a:t>
            </a:r>
            <a:r>
              <a:rPr lang="en-US" altLang="zh-TW" sz="3600" dirty="0" smtClean="0">
                <a:latin typeface="微軟正黑體" panose="020B0604030504040204" pitchFamily="34" charset="-120"/>
                <a:ea typeface="微軟正黑體" panose="020B0604030504040204" pitchFamily="34" charset="-120"/>
              </a:rPr>
              <a:t>M = 36.75</a:t>
            </a:r>
            <a:r>
              <a:rPr lang="zh-TW" altLang="en-US" sz="3600" dirty="0" smtClean="0">
                <a:latin typeface="微軟正黑體" panose="020B0604030504040204" pitchFamily="34" charset="-120"/>
                <a:ea typeface="微軟正黑體" panose="020B0604030504040204" pitchFamily="34" charset="-120"/>
              </a:rPr>
              <a:t>，</a:t>
            </a:r>
            <a:r>
              <a:rPr lang="en-US" altLang="zh-TW" sz="3600" dirty="0" smtClean="0">
                <a:latin typeface="微軟正黑體" panose="020B0604030504040204" pitchFamily="34" charset="-120"/>
                <a:ea typeface="微軟正黑體" panose="020B0604030504040204" pitchFamily="34" charset="-120"/>
              </a:rPr>
              <a:t>SD = 9.07</a:t>
            </a:r>
          </a:p>
          <a:p>
            <a:pPr marL="0" indent="0">
              <a:buNone/>
            </a:pPr>
            <a:endParaRPr lang="en-US" altLang="zh-TW" dirty="0" smtClean="0">
              <a:latin typeface="微軟正黑體" panose="020B0604030504040204" pitchFamily="34" charset="-120"/>
              <a:ea typeface="微軟正黑體" panose="020B0604030504040204" pitchFamily="34" charset="-120"/>
            </a:endParaRPr>
          </a:p>
          <a:p>
            <a:endParaRPr lang="en-US" altLang="zh-TW" dirty="0" smtClean="0">
              <a:latin typeface="微軟正黑體" panose="020B0604030504040204" pitchFamily="34" charset="-120"/>
              <a:ea typeface="微軟正黑體" panose="020B0604030504040204" pitchFamily="34" charset="-120"/>
            </a:endParaRPr>
          </a:p>
          <a:p>
            <a:endParaRPr lang="zh-TW" altLang="en-US" dirty="0"/>
          </a:p>
        </p:txBody>
      </p:sp>
    </p:spTree>
    <p:extLst>
      <p:ext uri="{BB962C8B-B14F-4D97-AF65-F5344CB8AC3E}">
        <p14:creationId xmlns:p14="http://schemas.microsoft.com/office/powerpoint/2010/main" val="2137544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Results-</a:t>
            </a:r>
            <a:r>
              <a:rPr lang="en-US" altLang="zh-TW" sz="4000" b="1" dirty="0"/>
              <a:t>Frequency of driving and estimation of the passenger car speed</a:t>
            </a:r>
            <a:endParaRPr lang="zh-TW" altLang="en-US" sz="4000" b="1" dirty="0"/>
          </a:p>
        </p:txBody>
      </p:sp>
      <p:sp>
        <p:nvSpPr>
          <p:cNvPr id="3" name="內容版面配置區 2"/>
          <p:cNvSpPr>
            <a:spLocks noGrp="1"/>
          </p:cNvSpPr>
          <p:nvPr>
            <p:ph idx="1"/>
          </p:nvPr>
        </p:nvSpPr>
        <p:spPr/>
        <p:txBody>
          <a:bodyPr/>
          <a:lstStyle/>
          <a:p>
            <a:pPr marL="0" indent="0">
              <a:lnSpc>
                <a:spcPct val="150000"/>
              </a:lnSpc>
              <a:buNone/>
            </a:pPr>
            <a:r>
              <a:rPr lang="zh-TW" altLang="en-US" sz="2000" b="1" dirty="0" smtClean="0">
                <a:latin typeface="微軟正黑體" panose="020B0604030504040204" pitchFamily="34" charset="-120"/>
                <a:ea typeface="微軟正黑體" panose="020B0604030504040204" pitchFamily="34" charset="-120"/>
              </a:rPr>
              <a:t>駕駛</a:t>
            </a:r>
            <a:r>
              <a:rPr lang="zh-TW" altLang="en-US" sz="2000" b="1" dirty="0">
                <a:latin typeface="微軟正黑體" panose="020B0604030504040204" pitchFamily="34" charset="-120"/>
                <a:ea typeface="微軟正黑體" panose="020B0604030504040204" pitchFamily="34" charset="-120"/>
              </a:rPr>
              <a:t>頻率是否對乘用車速度估計有任何</a:t>
            </a:r>
            <a:r>
              <a:rPr lang="zh-TW" altLang="en-US" sz="2000" b="1" dirty="0" smtClean="0">
                <a:latin typeface="微軟正黑體" panose="020B0604030504040204" pitchFamily="34" charset="-120"/>
                <a:ea typeface="微軟正黑體" panose="020B0604030504040204" pitchFamily="34" charset="-120"/>
              </a:rPr>
              <a:t>影響</a:t>
            </a:r>
            <a:endParaRPr lang="en-US" altLang="zh-TW" sz="2000" b="1" dirty="0" smtClean="0">
              <a:latin typeface="微軟正黑體" panose="020B0604030504040204" pitchFamily="34" charset="-120"/>
              <a:ea typeface="微軟正黑體" panose="020B0604030504040204" pitchFamily="34" charset="-120"/>
            </a:endParaRPr>
          </a:p>
          <a:p>
            <a:pPr marL="0" indent="0">
              <a:lnSpc>
                <a:spcPct val="150000"/>
              </a:lnSpc>
              <a:buNone/>
            </a:pPr>
            <a:r>
              <a:rPr lang="zh-TW" altLang="en-US" sz="2000" dirty="0" smtClean="0">
                <a:latin typeface="微軟正黑體" panose="020B0604030504040204" pitchFamily="34" charset="-120"/>
                <a:ea typeface="微軟正黑體" panose="020B0604030504040204" pitchFamily="34" charset="-120"/>
              </a:rPr>
              <a:t>駕駛</a:t>
            </a:r>
            <a:r>
              <a:rPr lang="zh-TW" altLang="en-US" sz="2000" dirty="0">
                <a:latin typeface="微軟正黑體" panose="020B0604030504040204" pitchFamily="34" charset="-120"/>
                <a:ea typeface="微軟正黑體" panose="020B0604030504040204" pitchFamily="34" charset="-120"/>
              </a:rPr>
              <a:t>頻率</a:t>
            </a:r>
            <a:r>
              <a:rPr lang="zh-TW" altLang="en-US" sz="2000" dirty="0" smtClean="0">
                <a:latin typeface="微軟正黑體" panose="020B0604030504040204" pitchFamily="34" charset="-120"/>
                <a:ea typeface="微軟正黑體" panose="020B0604030504040204" pitchFamily="34" charset="-120"/>
              </a:rPr>
              <a:t>分為：</a:t>
            </a:r>
            <a:r>
              <a:rPr lang="zh-TW" altLang="en-US" sz="2000" dirty="0" smtClean="0">
                <a:latin typeface="微軟正黑體" panose="020B0604030504040204" pitchFamily="34" charset="-120"/>
                <a:ea typeface="微軟正黑體" panose="020B0604030504040204" pitchFamily="34" charset="-120"/>
              </a:rPr>
              <a:t>每天</a:t>
            </a:r>
            <a:r>
              <a:rPr lang="zh-TW" altLang="en-US" sz="2000" dirty="0" smtClean="0">
                <a:latin typeface="微軟正黑體" panose="020B0604030504040204" pitchFamily="34" charset="-120"/>
                <a:ea typeface="微軟正黑體" panose="020B0604030504040204" pitchFamily="34" charset="-120"/>
              </a:rPr>
              <a:t>開</a:t>
            </a:r>
            <a:r>
              <a:rPr lang="zh-TW" altLang="en-US" sz="2000" dirty="0">
                <a:latin typeface="微軟正黑體" panose="020B0604030504040204" pitchFamily="34" charset="-120"/>
                <a:ea typeface="微軟正黑體" panose="020B0604030504040204" pitchFamily="34" charset="-120"/>
              </a:rPr>
              <a:t>車</a:t>
            </a:r>
            <a:r>
              <a:rPr lang="zh-TW" altLang="en-US" sz="2000" dirty="0" smtClean="0">
                <a:latin typeface="微軟正黑體" panose="020B0604030504040204" pitchFamily="34" charset="-120"/>
                <a:ea typeface="微軟正黑體" panose="020B0604030504040204" pitchFamily="34" charset="-120"/>
              </a:rPr>
              <a:t>的</a:t>
            </a:r>
            <a:r>
              <a:rPr lang="zh-TW" altLang="en-US" sz="2000" dirty="0" smtClean="0">
                <a:latin typeface="微軟正黑體" panose="020B0604030504040204" pitchFamily="34" charset="-120"/>
                <a:ea typeface="微軟正黑體" panose="020B0604030504040204" pitchFamily="34" charset="-120"/>
              </a:rPr>
              <a:t>駕駛員、每週</a:t>
            </a:r>
            <a:r>
              <a:rPr lang="zh-TW" altLang="en-US" sz="2000" dirty="0">
                <a:latin typeface="微軟正黑體" panose="020B0604030504040204" pitchFamily="34" charset="-120"/>
                <a:ea typeface="微軟正黑體" panose="020B0604030504040204" pitchFamily="34" charset="-120"/>
              </a:rPr>
              <a:t>開車</a:t>
            </a:r>
            <a:r>
              <a:rPr lang="en-US" altLang="zh-TW" sz="2000" dirty="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至</a:t>
            </a:r>
            <a:r>
              <a:rPr lang="en-US" altLang="zh-TW" sz="2000" dirty="0">
                <a:latin typeface="微軟正黑體" panose="020B0604030504040204" pitchFamily="34" charset="-120"/>
                <a:ea typeface="微軟正黑體" panose="020B0604030504040204" pitchFamily="34" charset="-120"/>
              </a:rPr>
              <a:t>5</a:t>
            </a:r>
            <a:r>
              <a:rPr lang="zh-TW" altLang="en-US" sz="2000" dirty="0">
                <a:latin typeface="微軟正黑體" panose="020B0604030504040204" pitchFamily="34" charset="-120"/>
                <a:ea typeface="微軟正黑體" panose="020B0604030504040204" pitchFamily="34" charset="-120"/>
              </a:rPr>
              <a:t>次的</a:t>
            </a:r>
            <a:r>
              <a:rPr lang="zh-TW" altLang="en-US" sz="2000" dirty="0" smtClean="0">
                <a:latin typeface="微軟正黑體" panose="020B0604030504040204" pitchFamily="34" charset="-120"/>
                <a:ea typeface="微軟正黑體" panose="020B0604030504040204" pitchFamily="34" charset="-120"/>
              </a:rPr>
              <a:t>人、每</a:t>
            </a:r>
            <a:r>
              <a:rPr lang="zh-TW" altLang="en-US" sz="2000" dirty="0">
                <a:latin typeface="微軟正黑體" panose="020B0604030504040204" pitchFamily="34" charset="-120"/>
                <a:ea typeface="微軟正黑體" panose="020B0604030504040204" pitchFamily="34" charset="-120"/>
              </a:rPr>
              <a:t>周少於</a:t>
            </a:r>
            <a:r>
              <a:rPr lang="en-US" altLang="zh-TW" sz="2000" dirty="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次、每月</a:t>
            </a:r>
            <a:r>
              <a:rPr lang="zh-TW" altLang="en-US" sz="2000" dirty="0">
                <a:latin typeface="微軟正黑體" panose="020B0604030504040204" pitchFamily="34" charset="-120"/>
                <a:ea typeface="微軟正黑體" panose="020B0604030504040204" pitchFamily="34" charset="-120"/>
              </a:rPr>
              <a:t>少於</a:t>
            </a:r>
            <a:r>
              <a:rPr lang="en-US" altLang="zh-TW" sz="2000" dirty="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次、每年</a:t>
            </a:r>
            <a:r>
              <a:rPr lang="zh-TW" altLang="en-US" sz="2000" dirty="0">
                <a:latin typeface="微軟正黑體" panose="020B0604030504040204" pitchFamily="34" charset="-120"/>
                <a:ea typeface="微軟正黑體" panose="020B0604030504040204" pitchFamily="34" charset="-120"/>
              </a:rPr>
              <a:t>少於</a:t>
            </a:r>
            <a:r>
              <a:rPr lang="en-US" altLang="zh-TW" sz="2000" dirty="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次</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en-US" altLang="zh-TW" sz="2000" dirty="0" smtClean="0">
                <a:latin typeface="微軟正黑體" panose="020B0604030504040204" pitchFamily="34" charset="-120"/>
                <a:ea typeface="微軟正黑體" panose="020B0604030504040204" pitchFamily="34" charset="-120"/>
              </a:rPr>
              <a:t>Bonferroni</a:t>
            </a:r>
            <a:r>
              <a:rPr lang="zh-TW" altLang="en-US" sz="2000" dirty="0">
                <a:latin typeface="微軟正黑體" panose="020B0604030504040204" pitchFamily="34" charset="-120"/>
                <a:ea typeface="微軟正黑體" panose="020B0604030504040204" pitchFamily="34" charset="-120"/>
              </a:rPr>
              <a:t>事後測試的結果</a:t>
            </a:r>
            <a:r>
              <a:rPr lang="zh-TW" altLang="en-US" sz="2000" dirty="0" smtClean="0">
                <a:latin typeface="微軟正黑體" panose="020B0604030504040204" pitchFamily="34" charset="-120"/>
                <a:ea typeface="微軟正黑體" panose="020B0604030504040204" pitchFamily="34" charset="-120"/>
              </a:rPr>
              <a:t>表明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在</a:t>
            </a:r>
            <a:r>
              <a:rPr lang="en-US" altLang="zh-TW" sz="2000" dirty="0" smtClean="0">
                <a:latin typeface="微軟正黑體" panose="020B0604030504040204" pitchFamily="34" charset="-120"/>
                <a:ea typeface="微軟正黑體" panose="020B0604030504040204" pitchFamily="34" charset="-120"/>
              </a:rPr>
              <a:t>50 km / h</a:t>
            </a:r>
            <a:r>
              <a:rPr lang="zh-TW" altLang="en-US" sz="2000" dirty="0" smtClean="0">
                <a:latin typeface="微軟正黑體" panose="020B0604030504040204" pitchFamily="34" charset="-120"/>
                <a:ea typeface="微軟正黑體" panose="020B0604030504040204" pitchFamily="34" charset="-120"/>
              </a:rPr>
              <a:t>的速度估算，</a:t>
            </a:r>
            <a:r>
              <a:rPr lang="zh-TW" altLang="en-US" sz="2000" dirty="0" smtClean="0">
                <a:latin typeface="微軟正黑體" panose="020B0604030504040204" pitchFamily="34" charset="-120"/>
                <a:ea typeface="微軟正黑體" panose="020B0604030504040204" pitchFamily="34" charset="-120"/>
              </a:rPr>
              <a:t>每天開車的</a:t>
            </a:r>
            <a:r>
              <a:rPr lang="zh-TW" altLang="en-US" sz="2000" dirty="0">
                <a:latin typeface="微軟正黑體" panose="020B0604030504040204" pitchFamily="34" charset="-120"/>
                <a:ea typeface="微軟正黑體" panose="020B0604030504040204" pitchFamily="34" charset="-120"/>
              </a:rPr>
              <a:t>駕駛員最準確地估計了車速（</a:t>
            </a:r>
            <a:r>
              <a:rPr lang="en-US" altLang="zh-TW" sz="2000" dirty="0">
                <a:latin typeface="微軟正黑體" panose="020B0604030504040204" pitchFamily="34" charset="-120"/>
                <a:ea typeface="微軟正黑體" panose="020B0604030504040204" pitchFamily="34" charset="-120"/>
              </a:rPr>
              <a:t>M = 47.71</a:t>
            </a: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SD = 7.92</a:t>
            </a:r>
            <a:r>
              <a:rPr lang="zh-TW" altLang="en-US" sz="2000" dirty="0">
                <a:latin typeface="微軟正黑體" panose="020B0604030504040204" pitchFamily="34" charset="-120"/>
                <a:ea typeface="微軟正黑體" panose="020B0604030504040204" pitchFamily="34" charset="-120"/>
              </a:rPr>
              <a:t>）</a:t>
            </a:r>
          </a:p>
          <a:p>
            <a:pPr marL="0" indent="0">
              <a:buNone/>
            </a:pPr>
            <a:endParaRPr lang="zh-TW" altLang="en-US" dirty="0"/>
          </a:p>
        </p:txBody>
      </p:sp>
    </p:spTree>
    <p:extLst>
      <p:ext uri="{BB962C8B-B14F-4D97-AF65-F5344CB8AC3E}">
        <p14:creationId xmlns:p14="http://schemas.microsoft.com/office/powerpoint/2010/main" val="4209842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Results-Types </a:t>
            </a:r>
            <a:r>
              <a:rPr lang="en-US" altLang="zh-TW" b="1" dirty="0"/>
              <a:t>of errors in estimation of passenger car speed when DRL are turned on or off</a:t>
            </a:r>
            <a:endParaRPr lang="zh-TW" altLang="en-US"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下列出了開啟或關閉</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，根據性別、駕照類別、駕駛</a:t>
            </a:r>
            <a:r>
              <a:rPr lang="zh-TW" altLang="en-US" sz="2000" dirty="0">
                <a:latin typeface="微軟正黑體" panose="020B0604030504040204" pitchFamily="34" charset="-120"/>
                <a:ea typeface="微軟正黑體" panose="020B0604030504040204" pitchFamily="34" charset="-120"/>
              </a:rPr>
              <a:t>頻率</a:t>
            </a:r>
            <a:r>
              <a:rPr lang="zh-TW" altLang="en-US" sz="2000" dirty="0" smtClean="0">
                <a:latin typeface="微軟正黑體" panose="020B0604030504040204" pitchFamily="34" charset="-120"/>
                <a:ea typeface="微軟正黑體" panose="020B0604030504040204" pitchFamily="34" charset="-120"/>
              </a:rPr>
              <a:t>和發生交通事故的</a:t>
            </a:r>
            <a:r>
              <a:rPr lang="zh-TW" altLang="en-US" sz="2000" dirty="0">
                <a:latin typeface="微軟正黑體" panose="020B0604030504040204" pitchFamily="34" charset="-120"/>
                <a:ea typeface="微軟正黑體" panose="020B0604030504040204" pitchFamily="34" charset="-120"/>
              </a:rPr>
              <a:t>車速</a:t>
            </a:r>
            <a:r>
              <a:rPr lang="zh-TW" altLang="en-US" sz="2000" dirty="0" smtClean="0">
                <a:latin typeface="微軟正黑體" panose="020B0604030504040204" pitchFamily="34" charset="-120"/>
                <a:ea typeface="微軟正黑體" panose="020B0604030504040204" pitchFamily="34" charset="-120"/>
              </a:rPr>
              <a:t>估算統計顯著結果。</a:t>
            </a:r>
            <a:endParaRPr lang="en-US" altLang="zh-TW" sz="2000" dirty="0" smtClean="0">
              <a:latin typeface="微軟正黑體" panose="020B0604030504040204" pitchFamily="34" charset="-120"/>
              <a:ea typeface="微軟正黑體" panose="020B0604030504040204" pitchFamily="34" charset="-120"/>
            </a:endParaRP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595" y="3019236"/>
            <a:ext cx="10318205" cy="3157727"/>
          </a:xfrm>
          <a:prstGeom prst="rect">
            <a:avLst/>
          </a:prstGeom>
        </p:spPr>
      </p:pic>
    </p:spTree>
    <p:extLst>
      <p:ext uri="{BB962C8B-B14F-4D97-AF65-F5344CB8AC3E}">
        <p14:creationId xmlns:p14="http://schemas.microsoft.com/office/powerpoint/2010/main" val="2356264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Results-Types of errors in estimation of passenger car speed when DRL are turned on or off</a:t>
            </a:r>
            <a:endParaRPr lang="zh-TW" altLang="en-US" dirty="0"/>
          </a:p>
        </p:txBody>
      </p:sp>
      <p:sp>
        <p:nvSpPr>
          <p:cNvPr id="3" name="內容版面配置區 2"/>
          <p:cNvSpPr>
            <a:spLocks noGrp="1"/>
          </p:cNvSpPr>
          <p:nvPr>
            <p:ph idx="1"/>
          </p:nvPr>
        </p:nvSpPr>
        <p:spPr/>
        <p:txBody>
          <a:bodyPr>
            <a:normAutofit/>
          </a:bodyPr>
          <a:lstStyle/>
          <a:p>
            <a:pPr marL="0" indent="0">
              <a:lnSpc>
                <a:spcPct val="100000"/>
              </a:lnSpc>
              <a:buNone/>
            </a:pPr>
            <a:r>
              <a:rPr lang="zh-TW" altLang="en-US" sz="2400" dirty="0" smtClean="0">
                <a:latin typeface="微軟正黑體" panose="020B0604030504040204" pitchFamily="34" charset="-120"/>
                <a:ea typeface="微軟正黑體" panose="020B0604030504040204" pitchFamily="34" charset="-120"/>
              </a:rPr>
              <a:t>開啟或關閉</a:t>
            </a:r>
            <a:r>
              <a:rPr lang="en-US" altLang="zh-TW" sz="2400" dirty="0" smtClean="0">
                <a:latin typeface="微軟正黑體" panose="020B0604030504040204" pitchFamily="34" charset="-120"/>
                <a:ea typeface="微軟正黑體" panose="020B0604030504040204" pitchFamily="34" charset="-120"/>
              </a:rPr>
              <a:t>DRL</a:t>
            </a:r>
            <a:r>
              <a:rPr lang="zh-TW" altLang="en-US" sz="2400" dirty="0" smtClean="0">
                <a:latin typeface="微軟正黑體" panose="020B0604030504040204" pitchFamily="34" charset="-120"/>
                <a:ea typeface="微軟正黑體" panose="020B0604030504040204" pitchFamily="34" charset="-120"/>
              </a:rPr>
              <a:t>駕駛員誤認車速的百分比</a:t>
            </a:r>
            <a:endParaRPr lang="en-US" altLang="zh-TW" sz="2400" dirty="0" smtClean="0">
              <a:latin typeface="微軟正黑體" panose="020B0604030504040204" pitchFamily="34" charset="-120"/>
              <a:ea typeface="微軟正黑體" panose="020B0604030504040204" pitchFamily="34" charset="-120"/>
            </a:endParaRPr>
          </a:p>
          <a:p>
            <a:pPr marL="0" indent="0">
              <a:buNone/>
            </a:pPr>
            <a:endParaRPr lang="zh-TW" altLang="en-US" dirty="0"/>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0823" y="2333296"/>
            <a:ext cx="8310353" cy="4324479"/>
          </a:xfrm>
          <a:prstGeom prst="rect">
            <a:avLst/>
          </a:prstGeom>
        </p:spPr>
      </p:pic>
    </p:spTree>
    <p:extLst>
      <p:ext uri="{BB962C8B-B14F-4D97-AF65-F5344CB8AC3E}">
        <p14:creationId xmlns:p14="http://schemas.microsoft.com/office/powerpoint/2010/main" val="3666596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Results-Types of errors in estimation of passenger car speed when DRL are turned on or off</a:t>
            </a:r>
            <a:endParaRPr lang="zh-TW" altLang="en-US"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開啟或關閉</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的情況</a:t>
            </a:r>
            <a:r>
              <a:rPr lang="zh-TW" altLang="en-US" sz="2000" dirty="0" smtClean="0">
                <a:latin typeface="微軟正黑體" panose="020B0604030504040204" pitchFamily="34" charset="-120"/>
                <a:ea typeface="微軟正黑體" panose="020B0604030504040204" pitchFamily="34" charset="-120"/>
              </a:rPr>
              <a:t>下車速度</a:t>
            </a:r>
            <a:r>
              <a:rPr lang="zh-TW" altLang="en-US" sz="2000" dirty="0">
                <a:latin typeface="微軟正黑體" panose="020B0604030504040204" pitchFamily="34" charset="-120"/>
                <a:ea typeface="微軟正黑體" panose="020B0604030504040204" pitchFamily="34" charset="-120"/>
              </a:rPr>
              <a:t>估計是否存在差異，進行</a:t>
            </a:r>
            <a:r>
              <a:rPr lang="zh-TW" altLang="en-US" sz="2000" dirty="0" smtClean="0">
                <a:latin typeface="微軟正黑體" panose="020B0604030504040204" pitchFamily="34" charset="-120"/>
                <a:ea typeface="微軟正黑體" panose="020B0604030504040204" pitchFamily="34" charset="-120"/>
              </a:rPr>
              <a:t>了成對</a:t>
            </a:r>
            <a:r>
              <a:rPr lang="zh-TW" altLang="en-US" sz="2000" dirty="0">
                <a:latin typeface="微軟正黑體" panose="020B0604030504040204" pitchFamily="34" charset="-120"/>
                <a:ea typeface="微軟正黑體" panose="020B0604030504040204" pitchFamily="34" charset="-120"/>
              </a:rPr>
              <a:t>的</a:t>
            </a:r>
            <a:r>
              <a:rPr lang="en-US" altLang="zh-TW" sz="2000" dirty="0">
                <a:latin typeface="微軟正黑體" panose="020B0604030504040204" pitchFamily="34" charset="-120"/>
                <a:ea typeface="微軟正黑體" panose="020B0604030504040204" pitchFamily="34" charset="-120"/>
              </a:rPr>
              <a:t>T</a:t>
            </a:r>
            <a:r>
              <a:rPr lang="zh-TW" altLang="en-US" sz="2000" dirty="0" smtClean="0">
                <a:latin typeface="微軟正黑體" panose="020B0604030504040204" pitchFamily="34" charset="-120"/>
                <a:ea typeface="微軟正黑體" panose="020B0604030504040204" pitchFamily="34" charset="-120"/>
              </a:rPr>
              <a:t>檢驗</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受訪者普遍低估了車速。對於較慢的車速，打開</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時實際速度的低估會較低，而在</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處於關閉狀態時，較高的速度時估算會較差。</a:t>
            </a:r>
          </a:p>
          <a:p>
            <a:pPr>
              <a:lnSpc>
                <a:spcPct val="150000"/>
              </a:lnSpc>
            </a:pPr>
            <a:endParaRPr lang="en-US" altLang="zh-TW" sz="2000" dirty="0" smtClean="0">
              <a:latin typeface="微軟正黑體" panose="020B0604030504040204" pitchFamily="34" charset="-120"/>
              <a:ea typeface="微軟正黑體" panose="020B0604030504040204" pitchFamily="34" charset="-120"/>
            </a:endParaRP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037" y="3643181"/>
            <a:ext cx="11244733" cy="2420062"/>
          </a:xfrm>
          <a:prstGeom prst="rect">
            <a:avLst/>
          </a:prstGeom>
        </p:spPr>
      </p:pic>
      <p:sp>
        <p:nvSpPr>
          <p:cNvPr id="5" name="矩形 4"/>
          <p:cNvSpPr/>
          <p:nvPr/>
        </p:nvSpPr>
        <p:spPr>
          <a:xfrm>
            <a:off x="838200" y="4256690"/>
            <a:ext cx="3197772" cy="394138"/>
          </a:xfrm>
          <a:prstGeom prst="rect">
            <a:avLst/>
          </a:prstGeom>
          <a:noFill/>
          <a:ln w="1905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6" name="矩形 5"/>
          <p:cNvSpPr/>
          <p:nvPr/>
        </p:nvSpPr>
        <p:spPr>
          <a:xfrm>
            <a:off x="838200" y="5083033"/>
            <a:ext cx="3197772" cy="844801"/>
          </a:xfrm>
          <a:prstGeom prst="rect">
            <a:avLst/>
          </a:prstGeom>
          <a:noFill/>
          <a:ln w="19050">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77760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a:t>Conclusions</a:t>
            </a:r>
            <a:endParaRPr lang="zh-TW" altLang="en-US" sz="4000" b="1" dirty="0"/>
          </a:p>
        </p:txBody>
      </p:sp>
      <p:sp>
        <p:nvSpPr>
          <p:cNvPr id="3" name="內容版面配置區 2"/>
          <p:cNvSpPr>
            <a:spLocks noGrp="1"/>
          </p:cNvSpPr>
          <p:nvPr>
            <p:ph idx="1"/>
          </p:nvPr>
        </p:nvSpPr>
        <p:spPr/>
        <p:txBody>
          <a:bodyPr>
            <a:normAutofit lnSpcReduction="10000"/>
          </a:bodyPr>
          <a:lstStyle/>
          <a:p>
            <a:pPr>
              <a:lnSpc>
                <a:spcPct val="150000"/>
              </a:lnSpc>
            </a:pP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不論是打開</a:t>
            </a:r>
            <a:r>
              <a:rPr lang="zh-TW" altLang="en-US" sz="2000" dirty="0">
                <a:latin typeface="微軟正黑體" panose="020B0604030504040204" pitchFamily="34" charset="-120"/>
                <a:ea typeface="微軟正黑體" panose="020B0604030504040204" pitchFamily="34" charset="-120"/>
              </a:rPr>
              <a:t>和</a:t>
            </a:r>
            <a:r>
              <a:rPr lang="zh-TW" altLang="en-US" sz="2000" dirty="0" smtClean="0">
                <a:latin typeface="微軟正黑體" panose="020B0604030504040204" pitchFamily="34" charset="-120"/>
                <a:ea typeface="微軟正黑體" panose="020B0604030504040204" pitchFamily="34" charset="-120"/>
              </a:rPr>
              <a:t>關閉時</a:t>
            </a:r>
            <a:r>
              <a:rPr lang="zh-TW" altLang="en-US" sz="2000" dirty="0">
                <a:latin typeface="微軟正黑體" panose="020B0604030504040204" pitchFamily="34" charset="-120"/>
                <a:ea typeface="微軟正黑體" panose="020B0604030504040204" pitchFamily="34" charset="-120"/>
              </a:rPr>
              <a:t>，兩種情況下</a:t>
            </a:r>
            <a:r>
              <a:rPr lang="zh-TW" altLang="en-US" sz="2000" dirty="0" smtClean="0">
                <a:latin typeface="微軟正黑體" panose="020B0604030504040204" pitchFamily="34" charset="-120"/>
                <a:ea typeface="微軟正黑體" panose="020B0604030504040204" pitchFamily="34" charset="-120"/>
              </a:rPr>
              <a:t>都會低估車速</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隨著測試速度的提高，乘用車速度的估計誤差會</a:t>
            </a:r>
            <a:r>
              <a:rPr lang="zh-TW" altLang="en-US" sz="2000" dirty="0" smtClean="0">
                <a:latin typeface="微軟正黑體" panose="020B0604030504040204" pitchFamily="34" charset="-120"/>
                <a:ea typeface="微軟正黑體" panose="020B0604030504040204" pitchFamily="34" charset="-120"/>
              </a:rPr>
              <a:t>增加</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較低</a:t>
            </a:r>
            <a:r>
              <a:rPr lang="zh-TW" altLang="en-US" sz="2000" dirty="0" smtClean="0">
                <a:latin typeface="微軟正黑體" panose="020B0604030504040204" pitchFamily="34" charset="-120"/>
                <a:ea typeface="微軟正黑體" panose="020B0604030504040204" pitchFamily="34" charset="-120"/>
              </a:rPr>
              <a:t>的車速估計車速時，關閉</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時會更</a:t>
            </a:r>
            <a:r>
              <a:rPr lang="zh-TW" altLang="en-US" sz="2000" dirty="0" smtClean="0">
                <a:latin typeface="微軟正黑體" panose="020B0604030504040204" pitchFamily="34" charset="-120"/>
                <a:ea typeface="微軟正黑體" panose="020B0604030504040204" pitchFamily="34" charset="-120"/>
              </a:rPr>
              <a:t>準確</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開啟</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時，乘用</a:t>
            </a:r>
            <a:r>
              <a:rPr lang="zh-TW" altLang="en-US" sz="2000" dirty="0" smtClean="0">
                <a:latin typeface="微軟正黑體" panose="020B0604030504040204" pitchFamily="34" charset="-120"/>
                <a:ea typeface="微軟正黑體" panose="020B0604030504040204" pitchFamily="34" charset="-120"/>
              </a:rPr>
              <a:t>車速估算</a:t>
            </a:r>
            <a:r>
              <a:rPr lang="zh-TW" altLang="en-US" sz="2000" dirty="0">
                <a:latin typeface="微軟正黑體" panose="020B0604030504040204" pitchFamily="34" charset="-120"/>
                <a:ea typeface="微軟正黑體" panose="020B0604030504040204" pitchFamily="34" charset="-120"/>
              </a:rPr>
              <a:t>中</a:t>
            </a:r>
            <a:r>
              <a:rPr lang="zh-TW" altLang="en-US" sz="2000" dirty="0" smtClean="0">
                <a:latin typeface="微軟正黑體" panose="020B0604030504040204" pitchFamily="34" charset="-120"/>
                <a:ea typeface="微軟正黑體" panose="020B0604030504040204" pitchFamily="34" charset="-120"/>
              </a:rPr>
              <a:t>存在明顯</a:t>
            </a:r>
            <a:r>
              <a:rPr lang="zh-TW" altLang="en-US" sz="2000" dirty="0">
                <a:latin typeface="微軟正黑體" panose="020B0604030504040204" pitchFamily="34" charset="-120"/>
                <a:ea typeface="微軟正黑體" panose="020B0604030504040204" pitchFamily="34" charset="-120"/>
              </a:rPr>
              <a:t>的性別</a:t>
            </a:r>
            <a:r>
              <a:rPr lang="zh-TW" altLang="en-US" sz="2000" dirty="0" smtClean="0">
                <a:latin typeface="微軟正黑體" panose="020B0604030504040204" pitchFamily="34" charset="-120"/>
                <a:ea typeface="微軟正黑體" panose="020B0604030504040204" pitchFamily="34" charset="-120"/>
              </a:rPr>
              <a:t>差異</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在</a:t>
            </a:r>
            <a:r>
              <a:rPr lang="zh-TW" altLang="en-US" sz="2000" dirty="0">
                <a:latin typeface="微軟正黑體" panose="020B0604030504040204" pitchFamily="34" charset="-120"/>
                <a:ea typeface="微軟正黑體" panose="020B0604030504040204" pitchFamily="34" charset="-120"/>
              </a:rPr>
              <a:t>評估時速</a:t>
            </a:r>
            <a:r>
              <a:rPr lang="en-US" altLang="zh-TW" sz="2000" dirty="0">
                <a:latin typeface="微軟正黑體" panose="020B0604030504040204" pitchFamily="34" charset="-120"/>
                <a:ea typeface="微軟正黑體" panose="020B0604030504040204" pitchFamily="34" charset="-120"/>
              </a:rPr>
              <a:t>70</a:t>
            </a:r>
            <a:r>
              <a:rPr lang="zh-TW" altLang="en-US" sz="2000" dirty="0">
                <a:latin typeface="微軟正黑體" panose="020B0604030504040204" pitchFamily="34" charset="-120"/>
                <a:ea typeface="微軟正黑體" panose="020B0604030504040204" pitchFamily="34" charset="-120"/>
              </a:rPr>
              <a:t>公里時，女性的表現要好於</a:t>
            </a:r>
            <a:r>
              <a:rPr lang="zh-TW" altLang="en-US" sz="2000" dirty="0" smtClean="0">
                <a:latin typeface="微軟正黑體" panose="020B0604030504040204" pitchFamily="34" charset="-120"/>
                <a:ea typeface="微軟正黑體" panose="020B0604030504040204" pitchFamily="34" charset="-120"/>
              </a:rPr>
              <a:t>男性</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關閉</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時</a:t>
            </a:r>
            <a:r>
              <a:rPr lang="zh-TW" altLang="en-US" sz="2000" dirty="0" smtClean="0">
                <a:latin typeface="微軟正黑體" panose="020B0604030504040204" pitchFamily="34" charset="-120"/>
                <a:ea typeface="微軟正黑體" panose="020B0604030504040204" pitchFamily="34" charset="-120"/>
              </a:rPr>
              <a:t>，駕訓班駕駛員和機車駕駛員無法</a:t>
            </a:r>
            <a:r>
              <a:rPr lang="zh-TW" altLang="en-US" sz="2000" dirty="0">
                <a:latin typeface="微軟正黑體" panose="020B0604030504040204" pitchFamily="34" charset="-120"/>
                <a:ea typeface="微軟正黑體" panose="020B0604030504040204" pitchFamily="34" charset="-120"/>
              </a:rPr>
              <a:t>準確</a:t>
            </a:r>
            <a:r>
              <a:rPr lang="zh-TW" altLang="en-US" sz="2000" dirty="0" smtClean="0">
                <a:latin typeface="微軟正黑體" panose="020B0604030504040204" pitchFamily="34" charset="-120"/>
                <a:ea typeface="微軟正黑體" panose="020B0604030504040204" pitchFamily="34" charset="-120"/>
              </a:rPr>
              <a:t>估算車速</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建議採取的</a:t>
            </a:r>
            <a:r>
              <a:rPr lang="zh-TW" altLang="en-US" sz="2000" dirty="0" smtClean="0">
                <a:latin typeface="微軟正黑體" panose="020B0604030504040204" pitchFamily="34" charset="-120"/>
                <a:ea typeface="微軟正黑體" panose="020B0604030504040204" pitchFamily="34" charset="-120"/>
              </a:rPr>
              <a:t>措施</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僅在大於</a:t>
            </a:r>
            <a:r>
              <a:rPr lang="en-US" altLang="zh-TW" sz="2000" dirty="0" smtClean="0">
                <a:latin typeface="微軟正黑體" panose="020B0604030504040204" pitchFamily="34" charset="-120"/>
                <a:ea typeface="微軟正黑體" panose="020B0604030504040204" pitchFamily="34" charset="-120"/>
              </a:rPr>
              <a:t>30-50 km / h</a:t>
            </a:r>
            <a:r>
              <a:rPr lang="zh-TW" altLang="en-US" sz="2000" dirty="0" smtClean="0">
                <a:latin typeface="微軟正黑體" panose="020B0604030504040204" pitchFamily="34" charset="-120"/>
                <a:ea typeface="微軟正黑體" panose="020B0604030504040204" pitchFamily="34" charset="-120"/>
              </a:rPr>
              <a:t>的居住</a:t>
            </a:r>
            <a:r>
              <a:rPr lang="zh-TW" altLang="en-US" sz="2000" dirty="0">
                <a:latin typeface="微軟正黑體" panose="020B0604030504040204" pitchFamily="34" charset="-120"/>
                <a:ea typeface="微軟正黑體" panose="020B0604030504040204" pitchFamily="34" charset="-120"/>
              </a:rPr>
              <a:t>區外</a:t>
            </a:r>
            <a:r>
              <a:rPr lang="zh-TW" altLang="en-US" sz="2000" dirty="0" smtClean="0">
                <a:latin typeface="微軟正黑體" panose="020B0604030504040204" pitchFamily="34" charset="-120"/>
                <a:ea typeface="微軟正黑體" panose="020B0604030504040204" pitchFamily="34" charset="-120"/>
              </a:rPr>
              <a:t>使用</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，有助於環境的保護，車輛可以減少電能和燃料的消耗，並減少</a:t>
            </a:r>
            <a:r>
              <a:rPr lang="zh-TW" altLang="en-US" sz="2000" dirty="0">
                <a:latin typeface="微軟正黑體" panose="020B0604030504040204" pitchFamily="34" charset="-120"/>
                <a:ea typeface="微軟正黑體" panose="020B0604030504040204" pitchFamily="34" charset="-120"/>
              </a:rPr>
              <a:t>對環境的污染。</a:t>
            </a:r>
            <a:endParaRPr lang="en-US" altLang="zh-TW"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69655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a:t>Introduction</a:t>
            </a:r>
            <a:endParaRPr lang="zh-TW" altLang="en-US" sz="4000" b="1" dirty="0"/>
          </a:p>
        </p:txBody>
      </p:sp>
      <p:sp>
        <p:nvSpPr>
          <p:cNvPr id="3" name="內容版面配置區 2"/>
          <p:cNvSpPr>
            <a:spLocks noGrp="1"/>
          </p:cNvSpPr>
          <p:nvPr>
            <p:ph idx="1"/>
          </p:nvPr>
        </p:nvSpPr>
        <p:spPr/>
        <p:txBody>
          <a:bodyPr>
            <a:no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車輛使用</a:t>
            </a:r>
            <a:r>
              <a:rPr lang="zh-TW" altLang="en-US" sz="2000" dirty="0">
                <a:latin typeface="微軟正黑體" panose="020B0604030504040204" pitchFamily="34" charset="-120"/>
                <a:ea typeface="微軟正黑體" panose="020B0604030504040204" pitchFamily="34" charset="-120"/>
              </a:rPr>
              <a:t>日間行</a:t>
            </a:r>
            <a:r>
              <a:rPr lang="zh-TW" altLang="en-US" sz="2000" dirty="0" smtClean="0">
                <a:latin typeface="微軟正黑體" panose="020B0604030504040204" pitchFamily="34" charset="-120"/>
                <a:ea typeface="微軟正黑體" panose="020B0604030504040204" pitchFamily="34" charset="-120"/>
              </a:rPr>
              <a:t>車燈</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Daytime Running Lights</a:t>
            </a:r>
            <a:r>
              <a:rPr lang="zh-TW" altLang="en-US" sz="2000" dirty="0" smtClean="0">
                <a:latin typeface="微軟正黑體" panose="020B0604030504040204" pitchFamily="34" charset="-120"/>
                <a:ea typeface="微軟正黑體" panose="020B0604030504040204" pitchFamily="34" charset="-120"/>
              </a:rPr>
              <a:t>）對</a:t>
            </a:r>
            <a:r>
              <a:rPr lang="zh-TW" altLang="en-US" sz="2000" dirty="0">
                <a:latin typeface="微軟正黑體" panose="020B0604030504040204" pitchFamily="34" charset="-120"/>
                <a:ea typeface="微軟正黑體" panose="020B0604030504040204" pitchFamily="34" charset="-120"/>
              </a:rPr>
              <a:t>道路</a:t>
            </a:r>
            <a:r>
              <a:rPr lang="zh-TW" altLang="en-US" sz="2000" dirty="0" smtClean="0">
                <a:latin typeface="微軟正黑體" panose="020B0604030504040204" pitchFamily="34" charset="-120"/>
                <a:ea typeface="微軟正黑體" panose="020B0604030504040204" pitchFamily="34" charset="-120"/>
              </a:rPr>
              <a:t>安全影響</a:t>
            </a:r>
            <a:r>
              <a:rPr lang="zh-TW" altLang="en-US" sz="2000" dirty="0">
                <a:latin typeface="微軟正黑體" panose="020B0604030504040204" pitchFamily="34" charset="-120"/>
                <a:ea typeface="微軟正黑體" panose="020B0604030504040204" pitchFamily="34" charset="-120"/>
              </a:rPr>
              <a:t>的研究持續了數十年。</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瑞典</a:t>
            </a:r>
            <a:r>
              <a:rPr lang="zh-TW" altLang="en-US" sz="2000" dirty="0">
                <a:latin typeface="微軟正黑體" panose="020B0604030504040204" pitchFamily="34" charset="-120"/>
                <a:ea typeface="微軟正黑體" panose="020B0604030504040204" pitchFamily="34" charset="-120"/>
              </a:rPr>
              <a:t>於</a:t>
            </a:r>
            <a:r>
              <a:rPr lang="en-US" altLang="zh-TW" sz="2000" dirty="0">
                <a:latin typeface="微軟正黑體" panose="020B0604030504040204" pitchFamily="34" charset="-120"/>
                <a:ea typeface="微軟正黑體" panose="020B0604030504040204" pitchFamily="34" charset="-120"/>
              </a:rPr>
              <a:t>1977</a:t>
            </a:r>
            <a:r>
              <a:rPr lang="zh-TW" altLang="en-US" sz="2000" dirty="0" smtClean="0">
                <a:latin typeface="微軟正黑體" panose="020B0604030504040204" pitchFamily="34" charset="-120"/>
                <a:ea typeface="微軟正黑體" panose="020B0604030504040204" pitchFamily="34" charset="-120"/>
              </a:rPr>
              <a:t>年規定所有車輛須使用</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具有使用</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經驗國家的優缺點，</a:t>
            </a:r>
            <a:r>
              <a:rPr lang="zh-TW" altLang="en-US" sz="2000" dirty="0">
                <a:latin typeface="微軟正黑體" panose="020B0604030504040204" pitchFamily="34" charset="-120"/>
                <a:ea typeface="微軟正黑體" panose="020B0604030504040204" pitchFamily="34" charset="-120"/>
              </a:rPr>
              <a:t>大多數</a:t>
            </a:r>
            <a:r>
              <a:rPr lang="zh-TW" altLang="en-US" sz="2000" dirty="0" smtClean="0">
                <a:latin typeface="微軟正黑體" panose="020B0604030504040204" pitchFamily="34" charset="-120"/>
                <a:ea typeface="微軟正黑體" panose="020B0604030504040204" pitchFamily="34" charset="-120"/>
              </a:rPr>
              <a:t>發展國家已</a:t>
            </a:r>
            <a:r>
              <a:rPr lang="zh-TW" altLang="en-US" sz="2000" dirty="0">
                <a:latin typeface="微軟正黑體" panose="020B0604030504040204" pitchFamily="34" charset="-120"/>
                <a:ea typeface="微軟正黑體" panose="020B0604030504040204" pitchFamily="34" charset="-120"/>
              </a:rPr>
              <a:t>將</a:t>
            </a:r>
            <a:r>
              <a:rPr lang="en-US" altLang="zh-TW" sz="2000" dirty="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作為道路</a:t>
            </a:r>
            <a:r>
              <a:rPr lang="zh-TW" altLang="en-US" sz="2000" dirty="0">
                <a:latin typeface="微軟正黑體" panose="020B0604030504040204" pitchFamily="34" charset="-120"/>
                <a:ea typeface="微軟正黑體" panose="020B0604030504040204" pitchFamily="34" charset="-120"/>
              </a:rPr>
              <a:t>安全的必要</a:t>
            </a:r>
            <a:r>
              <a:rPr lang="zh-TW" altLang="en-US" sz="2000" dirty="0" smtClean="0">
                <a:latin typeface="微軟正黑體" panose="020B0604030504040204" pitchFamily="34" charset="-120"/>
                <a:ea typeface="微軟正黑體" panose="020B0604030504040204" pitchFamily="34" charset="-120"/>
              </a:rPr>
              <a:t>措施</a:t>
            </a:r>
            <a:r>
              <a:rPr lang="en-US" altLang="zh-TW" sz="2000" dirty="0">
                <a:latin typeface="微軟正黑體" panose="020B0604030504040204" pitchFamily="34" charset="-120"/>
                <a:ea typeface="微軟正黑體" panose="020B0604030504040204" pitchFamily="34" charset="-120"/>
              </a:rPr>
              <a:t>(</a:t>
            </a:r>
            <a:r>
              <a:rPr lang="en-US" altLang="zh-TW" sz="2000" dirty="0" err="1">
                <a:latin typeface="微軟正黑體" panose="020B0604030504040204" pitchFamily="34" charset="-120"/>
                <a:ea typeface="微軟正黑體" panose="020B0604030504040204" pitchFamily="34" charset="-120"/>
              </a:rPr>
              <a:t>Commandeur</a:t>
            </a:r>
            <a:r>
              <a:rPr lang="en-US" altLang="zh-TW" sz="2000" dirty="0">
                <a:latin typeface="微軟正黑體" panose="020B0604030504040204" pitchFamily="34" charset="-120"/>
                <a:ea typeface="微軟正黑體" panose="020B0604030504040204" pitchFamily="34" charset="-120"/>
              </a:rPr>
              <a:t>, 2004</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82888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Introduction</a:t>
            </a:r>
            <a:endParaRPr lang="zh-TW" altLang="en-US" dirty="0"/>
          </a:p>
        </p:txBody>
      </p:sp>
      <p:sp>
        <p:nvSpPr>
          <p:cNvPr id="3" name="內容版面配置區 2"/>
          <p:cNvSpPr>
            <a:spLocks noGrp="1"/>
          </p:cNvSpPr>
          <p:nvPr>
            <p:ph idx="1"/>
          </p:nvPr>
        </p:nvSpPr>
        <p:spPr/>
        <p:txBody>
          <a:bodyPr/>
          <a:lstStyle/>
          <a:p>
            <a:pPr marL="0" indent="0">
              <a:lnSpc>
                <a:spcPct val="150000"/>
              </a:lnSpc>
              <a:buNone/>
            </a:pPr>
            <a:r>
              <a:rPr lang="zh-TW" altLang="en-US" sz="2000" dirty="0" smtClean="0">
                <a:latin typeface="微軟正黑體" panose="020B0604030504040204" pitchFamily="34" charset="-120"/>
                <a:ea typeface="微軟正黑體" panose="020B0604030504040204" pitchFamily="34" charset="-120"/>
              </a:rPr>
              <a:t>本研究的研究目標</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en-US" altLang="zh-TW" sz="2000" dirty="0" smtClean="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確定各種乘用車速度的估算值是否存在差異。</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buNone/>
            </a:pPr>
            <a:r>
              <a:rPr lang="en-US" altLang="zh-TW" sz="2000" dirty="0" smtClean="0">
                <a:latin typeface="微軟正黑體" panose="020B0604030504040204" pitchFamily="34" charset="-120"/>
                <a:ea typeface="微軟正黑體" panose="020B0604030504040204" pitchFamily="34" charset="-120"/>
              </a:rPr>
              <a:t>2.</a:t>
            </a:r>
            <a:r>
              <a:rPr lang="zh-TW" altLang="en-US" sz="2000" dirty="0" smtClean="0">
                <a:latin typeface="微軟正黑體" panose="020B0604030504040204" pitchFamily="34" charset="-120"/>
                <a:ea typeface="微軟正黑體" panose="020B0604030504040204" pitchFamily="34" charset="-120"/>
              </a:rPr>
              <a:t>開啟或關閉</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時，交通事故的發生，是否取決於速度估算的準確性。</a:t>
            </a:r>
            <a:endParaRPr lang="en-US" altLang="zh-TW" sz="2000" dirty="0">
              <a:latin typeface="微軟正黑體" panose="020B0604030504040204" pitchFamily="34" charset="-120"/>
              <a:ea typeface="微軟正黑體" panose="020B0604030504040204" pitchFamily="34" charset="-120"/>
            </a:endParaRPr>
          </a:p>
          <a:p>
            <a:pPr marL="0" indent="0">
              <a:lnSpc>
                <a:spcPct val="150000"/>
              </a:lnSpc>
              <a:buNone/>
            </a:pPr>
            <a:r>
              <a:rPr lang="en-US" altLang="zh-TW" sz="2000" dirty="0" smtClean="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考慮在塞爾維亞共和國境內實行</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法律的可行性。</a:t>
            </a:r>
          </a:p>
          <a:p>
            <a:endParaRPr lang="zh-TW" altLang="en-US" dirty="0"/>
          </a:p>
        </p:txBody>
      </p:sp>
    </p:spTree>
    <p:extLst>
      <p:ext uri="{BB962C8B-B14F-4D97-AF65-F5344CB8AC3E}">
        <p14:creationId xmlns:p14="http://schemas.microsoft.com/office/powerpoint/2010/main" val="2466656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Introduction</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最初的</a:t>
            </a:r>
            <a:r>
              <a:rPr lang="zh-TW" altLang="en-US" sz="2000" dirty="0" smtClean="0">
                <a:latin typeface="微軟正黑體" panose="020B0604030504040204" pitchFamily="34" charset="-120"/>
                <a:ea typeface="微軟正黑體" panose="020B0604030504040204" pitchFamily="34" charset="-120"/>
              </a:rPr>
              <a:t>研究結論</a:t>
            </a:r>
            <a:r>
              <a:rPr lang="zh-TW" altLang="en-US" sz="2000" dirty="0">
                <a:latin typeface="微軟正黑體" panose="020B0604030504040204" pitchFamily="34" charset="-120"/>
                <a:ea typeface="微軟正黑體" panose="020B0604030504040204" pitchFamily="34" charset="-120"/>
              </a:rPr>
              <a:t>是，與未開啟</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的車輛相比</a:t>
            </a:r>
            <a:r>
              <a:rPr lang="zh-TW" altLang="en-US"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開</a:t>
            </a:r>
            <a:r>
              <a:rPr lang="zh-TW" altLang="en-US" sz="2000" dirty="0">
                <a:latin typeface="微軟正黑體" panose="020B0604030504040204" pitchFamily="34" charset="-120"/>
                <a:ea typeface="微軟正黑體" panose="020B0604030504040204" pitchFamily="34" charset="-120"/>
              </a:rPr>
              <a:t>啟</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的車輛較少發生交通事故，但使用</a:t>
            </a:r>
            <a:r>
              <a:rPr lang="en-US" altLang="zh-TW" sz="2000" dirty="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與道路交通</a:t>
            </a:r>
            <a:r>
              <a:rPr lang="zh-TW" altLang="en-US" sz="2000" dirty="0">
                <a:latin typeface="微軟正黑體" panose="020B0604030504040204" pitchFamily="34" charset="-120"/>
                <a:ea typeface="微軟正黑體" panose="020B0604030504040204" pitchFamily="34" charset="-120"/>
              </a:rPr>
              <a:t>事故之間沒有顯著的統計</a:t>
            </a:r>
            <a:r>
              <a:rPr lang="zh-TW" altLang="en-US" sz="2000" dirty="0" smtClean="0">
                <a:latin typeface="微軟正黑體" panose="020B0604030504040204" pitchFamily="34" charset="-120"/>
                <a:ea typeface="微軟正黑體" panose="020B0604030504040204" pitchFamily="34" charset="-120"/>
              </a:rPr>
              <a:t>關係</a:t>
            </a:r>
            <a:r>
              <a:rPr lang="zh-TW" altLang="en-US" sz="2000" dirty="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a:t>
            </a:r>
            <a:r>
              <a:rPr lang="en-US" altLang="zh-TW" sz="2000" dirty="0" err="1">
                <a:latin typeface="微軟正黑體" panose="020B0604030504040204" pitchFamily="34" charset="-120"/>
                <a:ea typeface="微軟正黑體" panose="020B0604030504040204" pitchFamily="34" charset="-120"/>
              </a:rPr>
              <a:t>Andersson</a:t>
            </a:r>
            <a:r>
              <a:rPr lang="en-US" altLang="zh-TW" sz="2000" dirty="0">
                <a:latin typeface="微軟正黑體" panose="020B0604030504040204" pitchFamily="34" charset="-120"/>
                <a:ea typeface="微軟正黑體" panose="020B0604030504040204" pitchFamily="34" charset="-120"/>
              </a:rPr>
              <a:t>, Nilsson, &amp; </a:t>
            </a:r>
            <a:r>
              <a:rPr lang="en-US" altLang="zh-TW" sz="2000" dirty="0" err="1">
                <a:latin typeface="微軟正黑體" panose="020B0604030504040204" pitchFamily="34" charset="-120"/>
                <a:ea typeface="微軟正黑體" panose="020B0604030504040204" pitchFamily="34" charset="-120"/>
              </a:rPr>
              <a:t>Salusjarvi</a:t>
            </a:r>
            <a:r>
              <a:rPr lang="en-US" altLang="zh-TW" sz="2000" dirty="0">
                <a:latin typeface="微軟正黑體" panose="020B0604030504040204" pitchFamily="34" charset="-120"/>
                <a:ea typeface="微軟正黑體" panose="020B0604030504040204" pitchFamily="34" charset="-120"/>
              </a:rPr>
              <a:t>, 1976; </a:t>
            </a:r>
            <a:r>
              <a:rPr lang="en-US" altLang="zh-TW" sz="2000" dirty="0" err="1">
                <a:latin typeface="微軟正黑體" panose="020B0604030504040204" pitchFamily="34" charset="-120"/>
                <a:ea typeface="微軟正黑體" panose="020B0604030504040204" pitchFamily="34" charset="-120"/>
              </a:rPr>
              <a:t>Andersson</a:t>
            </a:r>
            <a:r>
              <a:rPr lang="en-US" altLang="zh-TW" sz="2000" dirty="0">
                <a:latin typeface="微軟正黑體" panose="020B0604030504040204" pitchFamily="34" charset="-120"/>
                <a:ea typeface="微軟正黑體" panose="020B0604030504040204" pitchFamily="34" charset="-120"/>
              </a:rPr>
              <a:t> &amp; Nilsson, 1981; </a:t>
            </a:r>
            <a:r>
              <a:rPr lang="en-US" altLang="zh-TW" sz="2000" dirty="0" err="1">
                <a:latin typeface="微軟正黑體" panose="020B0604030504040204" pitchFamily="34" charset="-120"/>
                <a:ea typeface="微軟正黑體" panose="020B0604030504040204" pitchFamily="34" charset="-120"/>
              </a:rPr>
              <a:t>Elvik</a:t>
            </a:r>
            <a:r>
              <a:rPr lang="en-US" altLang="zh-TW" sz="2000" dirty="0">
                <a:latin typeface="微軟正黑體" panose="020B0604030504040204" pitchFamily="34" charset="-120"/>
                <a:ea typeface="微軟正黑體" panose="020B0604030504040204" pitchFamily="34" charset="-120"/>
              </a:rPr>
              <a:t>, 1993).</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a:latin typeface="微軟正黑體" panose="020B0604030504040204" pitchFamily="34" charset="-120"/>
                <a:ea typeface="微軟正黑體" panose="020B0604030504040204" pitchFamily="34" charset="-120"/>
              </a:rPr>
              <a:t>Farmer and Williams (2002</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分析</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對交通事故中</a:t>
            </a:r>
            <a:r>
              <a:rPr lang="zh-TW" altLang="en-US" sz="2000" dirty="0" smtClean="0">
                <a:latin typeface="微軟正黑體" panose="020B0604030504040204" pitchFamily="34" charset="-120"/>
                <a:ea typeface="微軟正黑體" panose="020B0604030504040204" pitchFamily="34" charset="-120"/>
              </a:rPr>
              <a:t>車輛的</a:t>
            </a:r>
            <a:r>
              <a:rPr lang="zh-TW" altLang="en-US" sz="2000" dirty="0">
                <a:latin typeface="微軟正黑體" panose="020B0604030504040204" pitchFamily="34" charset="-120"/>
                <a:ea typeface="微軟正黑體" panose="020B0604030504040204" pitchFamily="34" charset="-120"/>
              </a:rPr>
              <a:t>影響。</a:t>
            </a:r>
            <a:r>
              <a:rPr lang="zh-TW" altLang="en-US" sz="2000" dirty="0" smtClean="0">
                <a:latin typeface="微軟正黑體" panose="020B0604030504040204" pitchFamily="34" charset="-120"/>
                <a:ea typeface="微軟正黑體" panose="020B0604030504040204" pitchFamily="34" charset="-120"/>
              </a:rPr>
              <a:t>他們在四年裡對</a:t>
            </a:r>
            <a:r>
              <a:rPr lang="en-US" altLang="zh-TW" sz="2000" dirty="0" smtClean="0">
                <a:latin typeface="微軟正黑體" panose="020B0604030504040204" pitchFamily="34" charset="-120"/>
                <a:ea typeface="微軟正黑體" panose="020B0604030504040204" pitchFamily="34" charset="-120"/>
              </a:rPr>
              <a:t>9</a:t>
            </a:r>
            <a:r>
              <a:rPr lang="zh-TW" altLang="en-US" sz="2000" dirty="0">
                <a:latin typeface="微軟正黑體" panose="020B0604030504040204" pitchFamily="34" charset="-120"/>
                <a:ea typeface="微軟正黑體" panose="020B0604030504040204" pitchFamily="34" charset="-120"/>
              </a:rPr>
              <a:t>個國家進行了分析</a:t>
            </a:r>
            <a:r>
              <a:rPr lang="zh-TW" altLang="en-US" sz="2000" dirty="0" smtClean="0">
                <a:latin typeface="微軟正黑體" panose="020B0604030504040204" pitchFamily="34" charset="-120"/>
                <a:ea typeface="微軟正黑體" panose="020B0604030504040204" pitchFamily="34" charset="-120"/>
              </a:rPr>
              <a:t>，結論</a:t>
            </a:r>
            <a:r>
              <a:rPr lang="zh-TW" altLang="en-US" sz="2000" dirty="0">
                <a:latin typeface="微軟正黑體" panose="020B0604030504040204" pitchFamily="34" charset="-120"/>
                <a:ea typeface="微軟正黑體" panose="020B0604030504040204" pitchFamily="34" charset="-120"/>
              </a:rPr>
              <a:t>是，裝有</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的車輛減少了</a:t>
            </a:r>
            <a:r>
              <a:rPr lang="en-US" altLang="zh-TW" sz="2000" dirty="0">
                <a:latin typeface="微軟正黑體" panose="020B0604030504040204" pitchFamily="34" charset="-120"/>
                <a:ea typeface="微軟正黑體" panose="020B0604030504040204" pitchFamily="34" charset="-120"/>
              </a:rPr>
              <a:t>3.2</a:t>
            </a:r>
            <a:r>
              <a:rPr lang="zh-TW" altLang="en-US" sz="2000" dirty="0">
                <a:latin typeface="微軟正黑體" panose="020B0604030504040204" pitchFamily="34" charset="-120"/>
                <a:ea typeface="微軟正黑體" panose="020B0604030504040204" pitchFamily="34" charset="-120"/>
              </a:rPr>
              <a:t>％的交通事故</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歐洲交通安全委員會（</a:t>
            </a:r>
            <a:r>
              <a:rPr lang="en-US" altLang="zh-TW" sz="2000" dirty="0">
                <a:latin typeface="微軟正黑體" panose="020B0604030504040204" pitchFamily="34" charset="-120"/>
                <a:ea typeface="微軟正黑體" panose="020B0604030504040204" pitchFamily="34" charset="-120"/>
              </a:rPr>
              <a:t>ETSC</a:t>
            </a:r>
            <a:r>
              <a:rPr lang="zh-TW" altLang="en-US" sz="2000" dirty="0">
                <a:latin typeface="微軟正黑體" panose="020B0604030504040204" pitchFamily="34" charset="-120"/>
                <a:ea typeface="微軟正黑體" panose="020B0604030504040204" pitchFamily="34" charset="-120"/>
              </a:rPr>
              <a:t>）確認了</a:t>
            </a:r>
            <a:r>
              <a:rPr lang="en-US" altLang="zh-TW" sz="2000" dirty="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對於駕駛員的安全重要性。</a:t>
            </a:r>
            <a:r>
              <a:rPr lang="en-US" altLang="zh-TW" sz="2000" dirty="0" smtClean="0">
                <a:latin typeface="微軟正黑體" panose="020B0604030504040204" pitchFamily="34" charset="-120"/>
                <a:ea typeface="微軟正黑體" panose="020B0604030504040204" pitchFamily="34" charset="-120"/>
              </a:rPr>
              <a:t>ETSC</a:t>
            </a:r>
            <a:r>
              <a:rPr lang="zh-TW" altLang="en-US" sz="2000" dirty="0" smtClean="0">
                <a:latin typeface="微軟正黑體" panose="020B0604030504040204" pitchFamily="34" charset="-120"/>
                <a:ea typeface="微軟正黑體" panose="020B0604030504040204" pitchFamily="34" charset="-120"/>
              </a:rPr>
              <a:t>將</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列為交通安全的七個最重要指標之</a:t>
            </a:r>
            <a:r>
              <a:rPr lang="zh-TW" altLang="en-US" sz="2000" dirty="0" smtClean="0">
                <a:latin typeface="微軟正黑體" panose="020B0604030504040204" pitchFamily="34" charset="-120"/>
                <a:ea typeface="微軟正黑體" panose="020B0604030504040204" pitchFamily="34" charset="-120"/>
              </a:rPr>
              <a:t>一</a:t>
            </a:r>
            <a:r>
              <a:rPr lang="en-US" altLang="zh-TW" sz="2000" dirty="0">
                <a:latin typeface="微軟正黑體" panose="020B0604030504040204" pitchFamily="34" charset="-120"/>
                <a:ea typeface="微軟正黑體" panose="020B0604030504040204" pitchFamily="34" charset="-120"/>
              </a:rPr>
              <a:t>(ETSC, 2001)</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開啟</a:t>
            </a:r>
            <a:r>
              <a:rPr lang="zh-TW" altLang="en-US" sz="2000" dirty="0">
                <a:latin typeface="微軟正黑體" panose="020B0604030504040204" pitchFamily="34" charset="-120"/>
                <a:ea typeface="微軟正黑體" panose="020B0604030504040204" pitchFamily="34" charset="-120"/>
              </a:rPr>
              <a:t>或關閉</a:t>
            </a:r>
            <a:r>
              <a:rPr lang="en-US" altLang="zh-TW" sz="2000" dirty="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時車速</a:t>
            </a:r>
            <a:r>
              <a:rPr lang="zh-TW" altLang="en-US" sz="2000" dirty="0">
                <a:latin typeface="微軟正黑體" panose="020B0604030504040204" pitchFamily="34" charset="-120"/>
                <a:ea typeface="微軟正黑體" panose="020B0604030504040204" pitchFamily="34" charset="-120"/>
              </a:rPr>
              <a:t>估算差異的研究數量卻很少。</a:t>
            </a:r>
          </a:p>
        </p:txBody>
      </p:sp>
    </p:spTree>
    <p:extLst>
      <p:ext uri="{BB962C8B-B14F-4D97-AF65-F5344CB8AC3E}">
        <p14:creationId xmlns:p14="http://schemas.microsoft.com/office/powerpoint/2010/main" val="1264844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a:t>Material and methods</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在貝爾格萊德大學</a:t>
            </a:r>
            <a:r>
              <a:rPr lang="zh-TW" altLang="en-US" sz="2000" dirty="0" smtClean="0">
                <a:latin typeface="微軟正黑體" panose="020B0604030504040204" pitchFamily="34" charset="-120"/>
                <a:ea typeface="微軟正黑體" panose="020B0604030504040204" pitchFamily="34" charset="-120"/>
              </a:rPr>
              <a:t>交通心理學</a:t>
            </a:r>
            <a:r>
              <a:rPr lang="zh-TW" altLang="en-US" sz="2000" dirty="0">
                <a:latin typeface="微軟正黑體" panose="020B0604030504040204" pitchFamily="34" charset="-120"/>
                <a:ea typeface="微軟正黑體" panose="020B0604030504040204" pitchFamily="34" charset="-120"/>
              </a:rPr>
              <a:t>與人體工程學實驗室</a:t>
            </a:r>
            <a:r>
              <a:rPr lang="zh-TW" altLang="en-US" sz="2000" dirty="0" smtClean="0">
                <a:latin typeface="微軟正黑體" panose="020B0604030504040204" pitchFamily="34" charset="-120"/>
                <a:ea typeface="微軟正黑體" panose="020B0604030504040204" pitchFamily="34" charset="-120"/>
              </a:rPr>
              <a:t>進行，</a:t>
            </a:r>
            <a:r>
              <a:rPr lang="zh-TW" altLang="en-US" sz="2000" dirty="0">
                <a:latin typeface="微軟正黑體" panose="020B0604030504040204" pitchFamily="34" charset="-120"/>
                <a:ea typeface="微軟正黑體" panose="020B0604030504040204" pitchFamily="34" charset="-120"/>
              </a:rPr>
              <a:t>目的</a:t>
            </a:r>
            <a:r>
              <a:rPr lang="zh-TW" altLang="en-US" sz="2000" dirty="0" smtClean="0">
                <a:latin typeface="微軟正黑體" panose="020B0604030504040204" pitchFamily="34" charset="-120"/>
                <a:ea typeface="微軟正黑體" panose="020B0604030504040204" pitchFamily="34" charset="-120"/>
              </a:rPr>
              <a:t>是測試打開</a:t>
            </a:r>
            <a:r>
              <a:rPr lang="zh-TW" altLang="en-US" sz="2000" dirty="0">
                <a:latin typeface="微軟正黑體" panose="020B0604030504040204" pitchFamily="34" charset="-120"/>
                <a:ea typeface="微軟正黑體" panose="020B0604030504040204" pitchFamily="34" charset="-120"/>
              </a:rPr>
              <a:t>或關閉</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時估算乘用車</a:t>
            </a:r>
            <a:r>
              <a:rPr lang="zh-TW" altLang="en-US" sz="2000" dirty="0" smtClean="0">
                <a:latin typeface="微軟正黑體" panose="020B0604030504040204" pitchFamily="34" charset="-120"/>
                <a:ea typeface="微軟正黑體" panose="020B0604030504040204" pitchFamily="34" charset="-120"/>
              </a:rPr>
              <a:t>速度是否存在</a:t>
            </a:r>
            <a:r>
              <a:rPr lang="zh-TW" altLang="en-US" sz="2000" dirty="0">
                <a:latin typeface="微軟正黑體" panose="020B0604030504040204" pitchFamily="34" charset="-120"/>
                <a:ea typeface="微軟正黑體" panose="020B0604030504040204" pitchFamily="34" charset="-120"/>
              </a:rPr>
              <a:t>的差異</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實驗對</a:t>
            </a:r>
            <a:r>
              <a:rPr lang="zh-TW" altLang="en-US" sz="2000" dirty="0" smtClean="0">
                <a:latin typeface="微軟正黑體" panose="020B0604030504040204" pitchFamily="34" charset="-120"/>
                <a:ea typeface="微軟正黑體" panose="020B0604030504040204" pitchFamily="34" charset="-120"/>
              </a:rPr>
              <a:t>像是</a:t>
            </a:r>
            <a:r>
              <a:rPr lang="en-US" altLang="zh-TW" sz="2000" dirty="0" smtClean="0">
                <a:latin typeface="微軟正黑體" panose="020B0604030504040204" pitchFamily="34" charset="-120"/>
                <a:ea typeface="微軟正黑體" panose="020B0604030504040204" pitchFamily="34" charset="-120"/>
              </a:rPr>
              <a:t>185</a:t>
            </a:r>
            <a:r>
              <a:rPr lang="zh-TW" altLang="en-US" sz="2000" dirty="0">
                <a:latin typeface="微軟正黑體" panose="020B0604030504040204" pitchFamily="34" charset="-120"/>
                <a:ea typeface="微軟正黑體" panose="020B0604030504040204" pitchFamily="34" charset="-120"/>
              </a:rPr>
              <a:t>名年輕</a:t>
            </a:r>
            <a:r>
              <a:rPr lang="zh-TW" altLang="en-US" sz="2000" dirty="0" smtClean="0">
                <a:latin typeface="微軟正黑體" panose="020B0604030504040204" pitchFamily="34" charset="-120"/>
                <a:ea typeface="微軟正黑體" panose="020B0604030504040204" pitchFamily="34" charset="-120"/>
              </a:rPr>
              <a:t>駕駛員，和正在上駕訓班中的駕駛員（</a:t>
            </a:r>
            <a:r>
              <a:rPr lang="zh-TW" altLang="en-US" sz="2000" dirty="0">
                <a:latin typeface="微軟正黑體" panose="020B0604030504040204" pitchFamily="34" charset="-120"/>
                <a:ea typeface="微軟正黑體" panose="020B0604030504040204" pitchFamily="34" charset="-120"/>
              </a:rPr>
              <a:t>平均年齡約為</a:t>
            </a:r>
            <a:r>
              <a:rPr lang="en-US" altLang="zh-TW" sz="2000" dirty="0">
                <a:latin typeface="微軟正黑體" panose="020B0604030504040204" pitchFamily="34" charset="-120"/>
                <a:ea typeface="微軟正黑體" panose="020B0604030504040204" pitchFamily="34" charset="-120"/>
              </a:rPr>
              <a:t>23</a:t>
            </a:r>
            <a:r>
              <a:rPr lang="zh-TW" altLang="en-US" sz="2000" dirty="0">
                <a:latin typeface="微軟正黑體" panose="020B0604030504040204" pitchFamily="34" charset="-120"/>
                <a:ea typeface="微軟正黑體" panose="020B0604030504040204" pitchFamily="34" charset="-120"/>
              </a:rPr>
              <a:t>歲）</a:t>
            </a:r>
            <a:r>
              <a:rPr lang="zh-TW" altLang="en-US"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38507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Methods-Conducting </a:t>
            </a:r>
            <a:r>
              <a:rPr lang="en-US" altLang="zh-TW" sz="4000" b="1" dirty="0"/>
              <a:t>an experiment</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駕駛</a:t>
            </a:r>
            <a:r>
              <a:rPr lang="zh-TW" altLang="en-US" sz="2000" dirty="0">
                <a:latin typeface="微軟正黑體" panose="020B0604030504040204" pitchFamily="34" charset="-120"/>
                <a:ea typeface="微軟正黑體" panose="020B0604030504040204" pitchFamily="34" charset="-120"/>
              </a:rPr>
              <a:t>模擬器</a:t>
            </a:r>
            <a:r>
              <a:rPr lang="zh-TW" altLang="en-US" sz="2000" dirty="0" smtClean="0">
                <a:latin typeface="微軟正黑體" panose="020B0604030504040204" pitchFamily="34" charset="-120"/>
                <a:ea typeface="微軟正黑體" panose="020B0604030504040204" pitchFamily="34" charset="-120"/>
              </a:rPr>
              <a:t>上一共</a:t>
            </a:r>
            <a:r>
              <a:rPr lang="zh-TW" altLang="en-US" sz="2000" dirty="0">
                <a:latin typeface="微軟正黑體" panose="020B0604030504040204" pitchFamily="34" charset="-120"/>
                <a:ea typeface="微軟正黑體" panose="020B0604030504040204" pitchFamily="34" charset="-120"/>
              </a:rPr>
              <a:t>有</a:t>
            </a:r>
            <a:r>
              <a:rPr lang="zh-TW" altLang="en-US" sz="2000" dirty="0" smtClean="0">
                <a:latin typeface="微軟正黑體" panose="020B0604030504040204" pitchFamily="34" charset="-120"/>
                <a:ea typeface="微軟正黑體" panose="020B0604030504040204" pitchFamily="34" charset="-120"/>
              </a:rPr>
              <a:t>八</a:t>
            </a:r>
            <a:r>
              <a:rPr lang="zh-TW" altLang="en-US" sz="2000" dirty="0">
                <a:latin typeface="微軟正黑體" panose="020B0604030504040204" pitchFamily="34" charset="-120"/>
                <a:ea typeface="微軟正黑體" panose="020B0604030504040204" pitchFamily="34" charset="-120"/>
              </a:rPr>
              <a:t>種不同的行駛</a:t>
            </a:r>
            <a:r>
              <a:rPr lang="zh-TW" altLang="en-US" sz="2000" dirty="0" smtClean="0">
                <a:latin typeface="微軟正黑體" panose="020B0604030504040204" pitchFamily="34" charset="-120"/>
                <a:ea typeface="微軟正黑體" panose="020B0604030504040204" pitchFamily="34" charset="-120"/>
              </a:rPr>
              <a:t>條件</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打開</a:t>
            </a:r>
            <a:r>
              <a:rPr lang="zh-TW" altLang="en-US" sz="2000" dirty="0">
                <a:latin typeface="微軟正黑體" panose="020B0604030504040204" pitchFamily="34" charset="-120"/>
                <a:ea typeface="微軟正黑體" panose="020B0604030504040204" pitchFamily="34" charset="-120"/>
              </a:rPr>
              <a:t>了</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，關閉了</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在這兩種情況下，乘用車都以</a:t>
            </a:r>
            <a:r>
              <a:rPr lang="en-US" altLang="zh-TW" sz="2000" dirty="0">
                <a:latin typeface="微軟正黑體" panose="020B0604030504040204" pitchFamily="34" charset="-120"/>
                <a:ea typeface="微軟正黑體" panose="020B0604030504040204" pitchFamily="34" charset="-120"/>
              </a:rPr>
              <a:t>30 km / h</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50 km / h</a:t>
            </a:r>
            <a:r>
              <a:rPr lang="zh-TW" altLang="en-US" sz="2000" dirty="0">
                <a:latin typeface="微軟正黑體" panose="020B0604030504040204" pitchFamily="34" charset="-120"/>
                <a:ea typeface="微軟正黑體" panose="020B0604030504040204" pitchFamily="34" charset="-120"/>
              </a:rPr>
              <a:t>，</a:t>
            </a:r>
            <a:r>
              <a:rPr lang="en-US" altLang="zh-TW" sz="2000" dirty="0">
                <a:latin typeface="微軟正黑體" panose="020B0604030504040204" pitchFamily="34" charset="-120"/>
                <a:ea typeface="微軟正黑體" panose="020B0604030504040204" pitchFamily="34" charset="-120"/>
              </a:rPr>
              <a:t>70 km / h</a:t>
            </a:r>
            <a:r>
              <a:rPr lang="zh-TW" altLang="en-US" sz="2000" dirty="0">
                <a:latin typeface="微軟正黑體" panose="020B0604030504040204" pitchFamily="34" charset="-120"/>
                <a:ea typeface="微軟正黑體" panose="020B0604030504040204" pitchFamily="34" charset="-120"/>
              </a:rPr>
              <a:t>和</a:t>
            </a:r>
            <a:r>
              <a:rPr lang="en-US" altLang="zh-TW" sz="2000" dirty="0">
                <a:latin typeface="微軟正黑體" panose="020B0604030504040204" pitchFamily="34" charset="-120"/>
                <a:ea typeface="微軟正黑體" panose="020B0604030504040204" pitchFamily="34" charset="-120"/>
              </a:rPr>
              <a:t>90 km / h</a:t>
            </a:r>
            <a:r>
              <a:rPr lang="zh-TW" altLang="en-US" sz="2000" dirty="0">
                <a:latin typeface="微軟正黑體" panose="020B0604030504040204" pitchFamily="34" charset="-120"/>
                <a:ea typeface="微軟正黑體" panose="020B0604030504040204" pitchFamily="34" charset="-120"/>
              </a:rPr>
              <a:t>的測試速度行駛</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a:latin typeface="微軟正黑體" panose="020B0604030504040204" pitchFamily="34" charset="-120"/>
                <a:ea typeface="微軟正黑體" panose="020B0604030504040204" pitchFamily="34" charset="-120"/>
              </a:rPr>
              <a:t>駕駛</a:t>
            </a:r>
            <a:r>
              <a:rPr lang="zh-TW" altLang="en-US" sz="2000" dirty="0" smtClean="0">
                <a:latin typeface="微軟正黑體" panose="020B0604030504040204" pitchFamily="34" charset="-120"/>
                <a:ea typeface="微軟正黑體" panose="020B0604030504040204" pitchFamily="34" charset="-120"/>
              </a:rPr>
              <a:t>環境</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晴朗的白天，兩線道，路邊無干擾物，僅包括交通信號和植被。</a:t>
            </a:r>
            <a:endParaRPr lang="en-US" altLang="zh-TW" sz="2000" dirty="0" smtClean="0">
              <a:latin typeface="微軟正黑體" panose="020B0604030504040204" pitchFamily="34" charset="-120"/>
              <a:ea typeface="微軟正黑體" panose="020B0604030504040204" pitchFamily="34" charset="-120"/>
            </a:endParaRPr>
          </a:p>
          <a:p>
            <a:pPr>
              <a:lnSpc>
                <a:spcPct val="160000"/>
              </a:lnSpc>
            </a:pPr>
            <a:r>
              <a:rPr lang="zh-TW" altLang="en-US" sz="2000" dirty="0" smtClean="0">
                <a:latin typeface="微軟正黑體" panose="020B0604030504040204" pitchFamily="34" charset="-120"/>
                <a:ea typeface="微軟正黑體" panose="020B0604030504040204" pitchFamily="34" charset="-120"/>
              </a:rPr>
              <a:t>受測者任務</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所有</a:t>
            </a:r>
            <a:r>
              <a:rPr lang="zh-TW" altLang="en-US" sz="2000" dirty="0">
                <a:latin typeface="微軟正黑體" panose="020B0604030504040204" pitchFamily="34" charset="-120"/>
                <a:ea typeface="微軟正黑體" panose="020B0604030504040204" pitchFamily="34" charset="-120"/>
              </a:rPr>
              <a:t>組合中估算乘用車的速度</a:t>
            </a:r>
            <a:r>
              <a:rPr lang="zh-TW" altLang="en-US" sz="2000" dirty="0" smtClean="0">
                <a:latin typeface="微軟正黑體" panose="020B0604030504040204" pitchFamily="34" charset="-120"/>
                <a:ea typeface="微軟正黑體" panose="020B0604030504040204" pitchFamily="34" charset="-120"/>
              </a:rPr>
              <a:t>。受測者口頭</a:t>
            </a:r>
            <a:r>
              <a:rPr lang="zh-TW" altLang="en-US" sz="2000" dirty="0">
                <a:latin typeface="微軟正黑體" panose="020B0604030504040204" pitchFamily="34" charset="-120"/>
                <a:ea typeface="微軟正黑體" panose="020B0604030504040204" pitchFamily="34" charset="-120"/>
              </a:rPr>
              <a:t>陳述了自己的判斷，而實驗</a:t>
            </a:r>
            <a:r>
              <a:rPr lang="zh-TW" altLang="en-US" sz="2000" dirty="0" smtClean="0">
                <a:latin typeface="微軟正黑體" panose="020B0604030504040204" pitchFamily="34" charset="-120"/>
                <a:ea typeface="微軟正黑體" panose="020B0604030504040204" pitchFamily="34" charset="-120"/>
              </a:rPr>
              <a:t>的助理將其輸入在問卷中。問卷包含性別</a:t>
            </a:r>
            <a:r>
              <a:rPr lang="zh-TW" altLang="en-US" sz="2000" dirty="0">
                <a:latin typeface="微軟正黑體" panose="020B0604030504040204" pitchFamily="34" charset="-120"/>
                <a:ea typeface="微軟正黑體" panose="020B0604030504040204" pitchFamily="34" charset="-120"/>
              </a:rPr>
              <a:t>，年齡，與持有</a:t>
            </a:r>
            <a:r>
              <a:rPr lang="zh-TW" altLang="en-US" sz="2000" dirty="0" smtClean="0">
                <a:latin typeface="微軟正黑體" panose="020B0604030504040204" pitchFamily="34" charset="-120"/>
                <a:ea typeface="微軟正黑體" panose="020B0604030504040204" pitchFamily="34" charset="-120"/>
              </a:rPr>
              <a:t>駕駛執照相關的問題。</a:t>
            </a:r>
            <a:endParaRPr lang="en-US" altLang="zh-TW" sz="2000" dirty="0" smtClean="0">
              <a:latin typeface="微軟正黑體" panose="020B0604030504040204" pitchFamily="34" charset="-120"/>
              <a:ea typeface="微軟正黑體" panose="020B0604030504040204" pitchFamily="34" charset="-120"/>
            </a:endParaRPr>
          </a:p>
          <a:p>
            <a:pPr>
              <a:lnSpc>
                <a:spcPct val="160000"/>
              </a:lnSpc>
            </a:pP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endParaRPr lang="zh-TW" altLang="en-US" sz="2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98199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Methods-Characteristics </a:t>
            </a:r>
            <a:r>
              <a:rPr lang="en-US" altLang="zh-TW" sz="4000" b="1" dirty="0"/>
              <a:t>of driving simulator</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用於實驗的乘用車是標誌</a:t>
            </a:r>
            <a:r>
              <a:rPr lang="en-US" altLang="zh-TW" sz="2000" dirty="0" smtClean="0">
                <a:latin typeface="微軟正黑體" panose="020B0604030504040204" pitchFamily="34" charset="-120"/>
                <a:ea typeface="微軟正黑體" panose="020B0604030504040204" pitchFamily="34" charset="-120"/>
              </a:rPr>
              <a:t>308</a:t>
            </a:r>
            <a:r>
              <a:rPr lang="zh-TW" altLang="en-US" sz="2000" dirty="0" smtClean="0">
                <a:latin typeface="微軟正黑體" panose="020B0604030504040204" pitchFamily="34" charset="-120"/>
                <a:ea typeface="微軟正黑體" panose="020B0604030504040204" pitchFamily="34" charset="-120"/>
              </a:rPr>
              <a:t>，五個門的掀背車。車輛的顏色為金色黃色。</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實驗</a:t>
            </a:r>
            <a:r>
              <a:rPr lang="zh-TW" altLang="en-US" sz="2000" dirty="0">
                <a:latin typeface="微軟正黑體" panose="020B0604030504040204" pitchFamily="34" charset="-120"/>
                <a:ea typeface="微軟正黑體" panose="020B0604030504040204" pitchFamily="34" charset="-120"/>
              </a:rPr>
              <a:t>是</a:t>
            </a:r>
            <a:r>
              <a:rPr lang="zh-TW" altLang="en-US" sz="2000" dirty="0" smtClean="0">
                <a:latin typeface="微軟正黑體" panose="020B0604030504040204" pitchFamily="34" charset="-120"/>
                <a:ea typeface="微軟正黑體" panose="020B0604030504040204" pitchFamily="34" charset="-120"/>
              </a:rPr>
              <a:t>在</a:t>
            </a:r>
            <a:r>
              <a:rPr lang="en-US" altLang="zh-TW" sz="2000" dirty="0" smtClean="0">
                <a:latin typeface="微軟正黑體" panose="020B0604030504040204" pitchFamily="34" charset="-120"/>
                <a:ea typeface="微軟正黑體" panose="020B0604030504040204" pitchFamily="34" charset="-120"/>
              </a:rPr>
              <a:t>PC</a:t>
            </a:r>
            <a:r>
              <a:rPr lang="zh-TW" altLang="en-US" sz="2000" dirty="0" smtClean="0">
                <a:latin typeface="微軟正黑體" panose="020B0604030504040204" pitchFamily="34" charset="-120"/>
                <a:ea typeface="微軟正黑體" panose="020B0604030504040204" pitchFamily="34" charset="-120"/>
              </a:rPr>
              <a:t>駕駛</a:t>
            </a:r>
            <a:r>
              <a:rPr lang="zh-TW" altLang="en-US" sz="2000" dirty="0">
                <a:latin typeface="微軟正黑體" panose="020B0604030504040204" pitchFamily="34" charset="-120"/>
                <a:ea typeface="微軟正黑體" panose="020B0604030504040204" pitchFamily="34" charset="-120"/>
              </a:rPr>
              <a:t>模擬器中進行的。該駕駛</a:t>
            </a:r>
            <a:r>
              <a:rPr lang="zh-TW" altLang="en-US" sz="2000" dirty="0" smtClean="0">
                <a:latin typeface="微軟正黑體" panose="020B0604030504040204" pitchFamily="34" charset="-120"/>
                <a:ea typeface="微軟正黑體" panose="020B0604030504040204" pitchFamily="34" charset="-120"/>
              </a:rPr>
              <a:t>模擬是由三</a:t>
            </a:r>
            <a:r>
              <a:rPr lang="zh-TW" altLang="en-US" sz="2000" dirty="0">
                <a:latin typeface="微軟正黑體" panose="020B0604030504040204" pitchFamily="34" charset="-120"/>
                <a:ea typeface="微軟正黑體" panose="020B0604030504040204" pitchFamily="34" charset="-120"/>
              </a:rPr>
              <a:t>個</a:t>
            </a:r>
            <a:r>
              <a:rPr lang="en-US" altLang="zh-TW" sz="2000" dirty="0">
                <a:latin typeface="微軟正黑體" panose="020B0604030504040204" pitchFamily="34" charset="-120"/>
                <a:ea typeface="微軟正黑體" panose="020B0604030504040204" pitchFamily="34" charset="-120"/>
              </a:rPr>
              <a:t>42</a:t>
            </a:r>
            <a:r>
              <a:rPr lang="zh-TW" altLang="en-US" sz="2000" dirty="0">
                <a:latin typeface="微軟正黑體" panose="020B0604030504040204" pitchFamily="34" charset="-120"/>
                <a:ea typeface="微軟正黑體" panose="020B0604030504040204" pitchFamily="34" charset="-120"/>
              </a:rPr>
              <a:t>英寸</a:t>
            </a:r>
            <a:r>
              <a:rPr lang="zh-TW" altLang="en-US" sz="2000" dirty="0" smtClean="0">
                <a:latin typeface="微軟正黑體" panose="020B0604030504040204" pitchFamily="34" charset="-120"/>
                <a:ea typeface="微軟正黑體" panose="020B0604030504040204" pitchFamily="34" charset="-120"/>
              </a:rPr>
              <a:t>的顯示器</a:t>
            </a:r>
            <a:r>
              <a:rPr lang="zh-TW" altLang="en-US" sz="2000" dirty="0">
                <a:latin typeface="微軟正黑體" panose="020B0604030504040204" pitchFamily="34" charset="-120"/>
                <a:ea typeface="微軟正黑體" panose="020B0604030504040204" pitchFamily="34" charset="-120"/>
              </a:rPr>
              <a:t>，可</a:t>
            </a:r>
            <a:r>
              <a:rPr lang="zh-TW" altLang="en-US" sz="2000" dirty="0" smtClean="0">
                <a:latin typeface="微軟正黑體" panose="020B0604030504040204" pitchFamily="34" charset="-120"/>
                <a:ea typeface="微軟正黑體" panose="020B0604030504040204" pitchFamily="34" charset="-120"/>
              </a:rPr>
              <a:t>為受測者提供</a:t>
            </a:r>
            <a:r>
              <a:rPr lang="en-US" altLang="zh-TW" sz="2000" dirty="0">
                <a:latin typeface="微軟正黑體" panose="020B0604030504040204" pitchFamily="34" charset="-120"/>
                <a:ea typeface="微軟正黑體" panose="020B0604030504040204" pitchFamily="34" charset="-120"/>
              </a:rPr>
              <a:t>180°</a:t>
            </a:r>
            <a:r>
              <a:rPr lang="zh-TW" altLang="en-US" sz="2000" dirty="0">
                <a:latin typeface="微軟正黑體" panose="020B0604030504040204" pitchFamily="34" charset="-120"/>
                <a:ea typeface="微軟正黑體" panose="020B0604030504040204" pitchFamily="34" charset="-120"/>
              </a:rPr>
              <a:t>水平和</a:t>
            </a:r>
            <a:r>
              <a:rPr lang="en-US" altLang="zh-TW" sz="2000" dirty="0">
                <a:latin typeface="微軟正黑體" panose="020B0604030504040204" pitchFamily="34" charset="-120"/>
                <a:ea typeface="微軟正黑體" panose="020B0604030504040204" pitchFamily="34" charset="-120"/>
              </a:rPr>
              <a:t>50°</a:t>
            </a:r>
            <a:r>
              <a:rPr lang="zh-TW" altLang="en-US" sz="2000" dirty="0">
                <a:latin typeface="微軟正黑體" panose="020B0604030504040204" pitchFamily="34" charset="-120"/>
                <a:ea typeface="微軟正黑體" panose="020B0604030504040204" pitchFamily="34" charset="-120"/>
              </a:rPr>
              <a:t>垂直模擬環境的視野。每個顯示器的分辨率為</a:t>
            </a:r>
            <a:r>
              <a:rPr lang="en-US" altLang="zh-TW" sz="2000" dirty="0">
                <a:latin typeface="微軟正黑體" panose="020B0604030504040204" pitchFamily="34" charset="-120"/>
                <a:ea typeface="微軟正黑體" panose="020B0604030504040204" pitchFamily="34" charset="-120"/>
              </a:rPr>
              <a:t>1360×768</a:t>
            </a:r>
            <a:r>
              <a:rPr lang="zh-TW" altLang="en-US" sz="2000" dirty="0">
                <a:latin typeface="微軟正黑體" panose="020B0604030504040204" pitchFamily="34" charset="-120"/>
                <a:ea typeface="微軟正黑體" panose="020B0604030504040204" pitchFamily="34" charset="-120"/>
              </a:rPr>
              <a:t>像素，刷新率為</a:t>
            </a:r>
            <a:r>
              <a:rPr lang="en-US" altLang="zh-TW" sz="2000" dirty="0" smtClean="0">
                <a:latin typeface="微軟正黑體" panose="020B0604030504040204" pitchFamily="34" charset="-120"/>
                <a:ea typeface="微軟正黑體" panose="020B0604030504040204" pitchFamily="34" charset="-120"/>
              </a:rPr>
              <a:t>60Hz</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實驗行駛的路線長度為</a:t>
            </a:r>
            <a:r>
              <a:rPr lang="en-US" altLang="zh-TW" sz="2000" dirty="0" smtClean="0">
                <a:latin typeface="微軟正黑體" panose="020B0604030504040204" pitchFamily="34" charset="-120"/>
                <a:ea typeface="微軟正黑體" panose="020B0604030504040204" pitchFamily="34" charset="-120"/>
              </a:rPr>
              <a:t>200 m</a:t>
            </a:r>
            <a:r>
              <a:rPr lang="zh-TW" altLang="en-US" sz="2000" dirty="0" smtClean="0">
                <a:latin typeface="微軟正黑體" panose="020B0604030504040204" pitchFamily="34" charset="-120"/>
                <a:ea typeface="微軟正黑體" panose="020B0604030504040204" pitchFamily="34" charset="-120"/>
              </a:rPr>
              <a:t>。</a:t>
            </a:r>
          </a:p>
          <a:p>
            <a:pPr>
              <a:lnSpc>
                <a:spcPct val="150000"/>
              </a:lnSpc>
            </a:pPr>
            <a:r>
              <a:rPr lang="zh-TW" altLang="en-US" sz="2000" dirty="0" smtClean="0">
                <a:latin typeface="微軟正黑體" panose="020B0604030504040204" pitchFamily="34" charset="-120"/>
                <a:ea typeface="微軟正黑體" panose="020B0604030504040204" pitchFamily="34" charset="-120"/>
              </a:rPr>
              <a:t>受測者實驗的八個狀況順序為隨機產生，來抵銷錨定效應（</a:t>
            </a:r>
            <a:r>
              <a:rPr lang="en-US" altLang="zh-TW" sz="2000" dirty="0" smtClean="0">
                <a:latin typeface="微軟正黑體" panose="020B0604030504040204" pitchFamily="34" charset="-120"/>
                <a:ea typeface="微軟正黑體" panose="020B0604030504040204" pitchFamily="34" charset="-120"/>
              </a:rPr>
              <a:t>Anchoring effect</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在模擬器中的每個交通狀況受測者將估計行車速度</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測驗中沒給出預訂答案</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endParaRPr lang="zh-TW" altLang="en-US" sz="2000" dirty="0"/>
          </a:p>
        </p:txBody>
      </p:sp>
    </p:spTree>
    <p:extLst>
      <p:ext uri="{BB962C8B-B14F-4D97-AF65-F5344CB8AC3E}">
        <p14:creationId xmlns:p14="http://schemas.microsoft.com/office/powerpoint/2010/main" val="3607282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Methods-Collecting </a:t>
            </a:r>
            <a:r>
              <a:rPr lang="en-US" altLang="zh-TW" sz="4000" b="1" dirty="0"/>
              <a:t>and processing data</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所有測量數質均為常態分佈。</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評估</a:t>
            </a:r>
            <a:r>
              <a:rPr lang="zh-TW" altLang="en-US" sz="2000" dirty="0">
                <a:latin typeface="微軟正黑體" panose="020B0604030504040204" pitchFamily="34" charset="-120"/>
                <a:ea typeface="微軟正黑體" panose="020B0604030504040204" pitchFamily="34" charset="-120"/>
              </a:rPr>
              <a:t>差異的重要性，使用了獨立樣本</a:t>
            </a:r>
            <a:r>
              <a:rPr lang="en-US" altLang="zh-TW" sz="2000" dirty="0">
                <a:latin typeface="微軟正黑體" panose="020B0604030504040204" pitchFamily="34" charset="-120"/>
                <a:ea typeface="微軟正黑體" panose="020B0604030504040204" pitchFamily="34" charset="-120"/>
              </a:rPr>
              <a:t>T</a:t>
            </a:r>
            <a:r>
              <a:rPr lang="zh-TW" altLang="en-US" sz="2000" dirty="0">
                <a:latin typeface="微軟正黑體" panose="020B0604030504040204" pitchFamily="34" charset="-120"/>
                <a:ea typeface="微軟正黑體" panose="020B0604030504040204" pitchFamily="34" charset="-120"/>
              </a:rPr>
              <a:t>檢驗，成對樣本</a:t>
            </a:r>
            <a:r>
              <a:rPr lang="en-US" altLang="zh-TW" sz="2000" dirty="0">
                <a:latin typeface="微軟正黑體" panose="020B0604030504040204" pitchFamily="34" charset="-120"/>
                <a:ea typeface="微軟正黑體" panose="020B0604030504040204" pitchFamily="34" charset="-120"/>
              </a:rPr>
              <a:t>T</a:t>
            </a:r>
            <a:r>
              <a:rPr lang="zh-TW" altLang="en-US" sz="2000" dirty="0" smtClean="0">
                <a:latin typeface="微軟正黑體" panose="020B0604030504040204" pitchFamily="34" charset="-120"/>
                <a:ea typeface="微軟正黑體" panose="020B0604030504040204" pitchFamily="34" charset="-120"/>
              </a:rPr>
              <a:t>檢驗，和單</a:t>
            </a:r>
            <a:r>
              <a:rPr lang="zh-TW" altLang="en-US" sz="2000" dirty="0">
                <a:latin typeface="微軟正黑體" panose="020B0604030504040204" pitchFamily="34" charset="-120"/>
                <a:ea typeface="微軟正黑體" panose="020B0604030504040204" pitchFamily="34" charset="-120"/>
              </a:rPr>
              <a:t>向</a:t>
            </a:r>
            <a:r>
              <a:rPr lang="en-US" altLang="zh-TW" sz="2000" dirty="0" smtClean="0">
                <a:latin typeface="微軟正黑體" panose="020B0604030504040204" pitchFamily="34" charset="-120"/>
                <a:ea typeface="微軟正黑體" panose="020B0604030504040204" pitchFamily="34" charset="-120"/>
              </a:rPr>
              <a:t>ANOVA</a:t>
            </a:r>
            <a:r>
              <a:rPr lang="zh-TW" altLang="en-US" sz="2000" dirty="0" smtClean="0">
                <a:latin typeface="微軟正黑體" panose="020B0604030504040204" pitchFamily="34" charset="-120"/>
                <a:ea typeface="微軟正黑體" panose="020B0604030504040204" pitchFamily="34" charset="-120"/>
              </a:rPr>
              <a:t>分析。</a:t>
            </a:r>
            <a:endParaRPr lang="zh-TW" altLang="en-US" sz="2000" dirty="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H</a:t>
            </a:r>
            <a:r>
              <a:rPr lang="en-US" altLang="zh-TW" sz="2000" dirty="0">
                <a:latin typeface="微軟正黑體" panose="020B0604030504040204" pitchFamily="34" charset="-120"/>
                <a:ea typeface="微軟正黑體" panose="020B0604030504040204" pitchFamily="34" charset="-120"/>
              </a:rPr>
              <a:t> </a:t>
            </a:r>
            <a:r>
              <a:rPr lang="en-US" altLang="zh-TW" sz="2000" baseline="-25000" dirty="0" smtClean="0">
                <a:latin typeface="微軟正黑體" panose="020B0604030504040204" pitchFamily="34" charset="-120"/>
                <a:ea typeface="微軟正黑體" panose="020B0604030504040204" pitchFamily="34" charset="-120"/>
              </a:rPr>
              <a:t>0</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開啟或關閉</a:t>
            </a:r>
            <a:r>
              <a:rPr lang="en-US" altLang="zh-TW" sz="2000" dirty="0">
                <a:latin typeface="微軟正黑體" panose="020B0604030504040204" pitchFamily="34" charset="-120"/>
                <a:ea typeface="微軟正黑體" panose="020B0604030504040204" pitchFamily="34" charset="-120"/>
              </a:rPr>
              <a:t>DRL</a:t>
            </a:r>
            <a:r>
              <a:rPr lang="zh-TW" altLang="en-US" sz="2000" dirty="0">
                <a:latin typeface="微軟正黑體" panose="020B0604030504040204" pitchFamily="34" charset="-120"/>
                <a:ea typeface="微軟正黑體" panose="020B0604030504040204" pitchFamily="34" charset="-120"/>
              </a:rPr>
              <a:t>時，乘用車速度的估計</a:t>
            </a:r>
            <a:r>
              <a:rPr lang="zh-TW" altLang="en-US" sz="2000" dirty="0" smtClean="0">
                <a:latin typeface="微軟正黑體" panose="020B0604030504040204" pitchFamily="34" charset="-120"/>
                <a:ea typeface="微軟正黑體" panose="020B0604030504040204" pitchFamily="34" charset="-120"/>
              </a:rPr>
              <a:t>之沒有顯著差異</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Ha</a:t>
            </a:r>
            <a:r>
              <a:rPr lang="zh-TW" altLang="en-US" sz="2000" dirty="0" smtClean="0">
                <a:latin typeface="微軟正黑體" panose="020B0604030504040204" pitchFamily="34" charset="-120"/>
                <a:ea typeface="微軟正黑體" panose="020B0604030504040204" pitchFamily="34" charset="-120"/>
              </a:rPr>
              <a:t>：開啟或關閉</a:t>
            </a:r>
            <a:r>
              <a:rPr lang="en-US" altLang="zh-TW" sz="2000" dirty="0" smtClean="0">
                <a:latin typeface="微軟正黑體" panose="020B0604030504040204" pitchFamily="34" charset="-120"/>
                <a:ea typeface="微軟正黑體" panose="020B0604030504040204" pitchFamily="34" charset="-120"/>
              </a:rPr>
              <a:t>DRL</a:t>
            </a:r>
            <a:r>
              <a:rPr lang="zh-TW" altLang="en-US" sz="2000" dirty="0" smtClean="0">
                <a:latin typeface="微軟正黑體" panose="020B0604030504040204" pitchFamily="34" charset="-120"/>
                <a:ea typeface="微軟正黑體" panose="020B0604030504040204" pitchFamily="34" charset="-120"/>
              </a:rPr>
              <a:t>時，乘用車速度的估計之有顯著差異</a:t>
            </a:r>
            <a:endParaRPr lang="en-US" altLang="zh-TW" sz="20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48412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b="1" dirty="0" smtClean="0"/>
              <a:t>Descriptive </a:t>
            </a:r>
            <a:r>
              <a:rPr lang="en-US" altLang="zh-TW" sz="4000" b="1" dirty="0"/>
              <a:t>statistics</a:t>
            </a:r>
            <a:endParaRPr lang="zh-TW" altLang="en-US" sz="4000" b="1" dirty="0"/>
          </a:p>
        </p:txBody>
      </p:sp>
      <p:sp>
        <p:nvSpPr>
          <p:cNvPr id="3" name="內容版面配置區 2"/>
          <p:cNvSpPr>
            <a:spLocks noGrp="1"/>
          </p:cNvSpPr>
          <p:nvPr>
            <p:ph idx="1"/>
          </p:nvPr>
        </p:nvSpPr>
        <p:spPr/>
        <p:txBody>
          <a:bodyPr>
            <a:normAutofit/>
          </a:bodyPr>
          <a:lstStyle/>
          <a:p>
            <a:pPr>
              <a:lnSpc>
                <a:spcPct val="150000"/>
              </a:lnSpc>
            </a:pPr>
            <a:r>
              <a:rPr lang="zh-TW" altLang="en-US" sz="2000" dirty="0" smtClean="0">
                <a:latin typeface="微軟正黑體" panose="020B0604030504040204" pitchFamily="34" charset="-120"/>
                <a:ea typeface="微軟正黑體" panose="020B0604030504040204" pitchFamily="34" charset="-120"/>
              </a:rPr>
              <a:t>受測者性別比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男性</a:t>
            </a:r>
            <a:r>
              <a:rPr lang="en-US" altLang="zh-TW" sz="2000" dirty="0" smtClean="0">
                <a:latin typeface="微軟正黑體" panose="020B0604030504040204" pitchFamily="34" charset="-120"/>
                <a:ea typeface="微軟正黑體" panose="020B0604030504040204" pitchFamily="34" charset="-120"/>
              </a:rPr>
              <a:t>75.7</a:t>
            </a:r>
            <a:r>
              <a:rPr lang="zh-TW" altLang="en-US" sz="2000" dirty="0" smtClean="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女性</a:t>
            </a:r>
            <a:r>
              <a:rPr lang="en-US" altLang="zh-TW" sz="2000" dirty="0" smtClean="0">
                <a:latin typeface="微軟正黑體" panose="020B0604030504040204" pitchFamily="34" charset="-120"/>
                <a:ea typeface="微軟正黑體" panose="020B0604030504040204" pitchFamily="34" charset="-120"/>
              </a:rPr>
              <a:t>24.3</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擁有駕照比 </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 乘用車駕照</a:t>
            </a:r>
            <a:r>
              <a:rPr lang="en-US" altLang="zh-TW" sz="2000" dirty="0" smtClean="0">
                <a:latin typeface="微軟正黑體" panose="020B0604030504040204" pitchFamily="34" charset="-120"/>
                <a:ea typeface="微軟正黑體" panose="020B0604030504040204" pitchFamily="34" charset="-120"/>
              </a:rPr>
              <a:t>68.6</a:t>
            </a:r>
            <a:r>
              <a:rPr lang="zh-TW" altLang="en-US" sz="2000" dirty="0" smtClean="0">
                <a:latin typeface="微軟正黑體" panose="020B0604030504040204" pitchFamily="34" charset="-120"/>
                <a:ea typeface="微軟正黑體" panose="020B0604030504040204" pitchFamily="34" charset="-120"/>
              </a:rPr>
              <a:t>％、機車</a:t>
            </a:r>
            <a:r>
              <a:rPr lang="zh-TW" altLang="en-US" sz="2000" dirty="0" smtClean="0">
                <a:latin typeface="微軟正黑體" panose="020B0604030504040204" pitchFamily="34" charset="-120"/>
                <a:ea typeface="微軟正黑體" panose="020B0604030504040204" pitchFamily="34" charset="-120"/>
              </a:rPr>
              <a:t>或</a:t>
            </a:r>
            <a:r>
              <a:rPr lang="zh-TW" altLang="en-US" sz="2000" dirty="0" smtClean="0">
                <a:latin typeface="微軟正黑體" panose="020B0604030504040204" pitchFamily="34" charset="-120"/>
                <a:ea typeface="微軟正黑體" panose="020B0604030504040204" pitchFamily="34" charset="-120"/>
              </a:rPr>
              <a:t>商</a:t>
            </a:r>
            <a:r>
              <a:rPr lang="zh-TW" altLang="en-US" sz="2000" dirty="0">
                <a:latin typeface="微軟正黑體" panose="020B0604030504040204" pitchFamily="34" charset="-120"/>
                <a:ea typeface="微軟正黑體" panose="020B0604030504040204" pitchFamily="34" charset="-120"/>
              </a:rPr>
              <a:t>用</a:t>
            </a:r>
            <a:r>
              <a:rPr lang="zh-TW" altLang="en-US" sz="2000" dirty="0" smtClean="0">
                <a:latin typeface="微軟正黑體" panose="020B0604030504040204" pitchFamily="34" charset="-120"/>
                <a:ea typeface="微軟正黑體" panose="020B0604030504040204" pitchFamily="34" charset="-120"/>
              </a:rPr>
              <a:t>駕照</a:t>
            </a:r>
            <a:r>
              <a:rPr lang="en-US" altLang="zh-TW" sz="2000" dirty="0" smtClean="0">
                <a:latin typeface="微軟正黑體" panose="020B0604030504040204" pitchFamily="34" charset="-120"/>
                <a:ea typeface="微軟正黑體" panose="020B0604030504040204" pitchFamily="34" charset="-120"/>
              </a:rPr>
              <a:t>21.6</a:t>
            </a:r>
            <a:r>
              <a:rPr lang="zh-TW" altLang="en-US" sz="2000" dirty="0" smtClean="0">
                <a:latin typeface="微軟正黑體" panose="020B0604030504040204" pitchFamily="34" charset="-120"/>
                <a:ea typeface="微軟正黑體" panose="020B0604030504040204" pitchFamily="34" charset="-120"/>
              </a:rPr>
              <a:t>％、正在上駕訓班</a:t>
            </a:r>
            <a:r>
              <a:rPr lang="en-US" altLang="zh-TW" sz="2000" dirty="0" smtClean="0">
                <a:latin typeface="微軟正黑體" panose="020B0604030504040204" pitchFamily="34" charset="-120"/>
                <a:ea typeface="微軟正黑體" panose="020B0604030504040204" pitchFamily="34" charset="-120"/>
              </a:rPr>
              <a:t>9.8</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獲得駕駛執照的時間比例最高的是</a:t>
            </a:r>
            <a:r>
              <a:rPr lang="en-US" altLang="zh-TW" sz="2000" dirty="0" smtClean="0">
                <a:latin typeface="微軟正黑體" panose="020B0604030504040204" pitchFamily="34" charset="-120"/>
                <a:ea typeface="微軟正黑體" panose="020B0604030504040204" pitchFamily="34" charset="-120"/>
              </a:rPr>
              <a:t>3</a:t>
            </a:r>
            <a:r>
              <a:rPr lang="zh-TW" altLang="en-US" sz="2000" dirty="0" smtClean="0">
                <a:latin typeface="微軟正黑體" panose="020B0604030504040204" pitchFamily="34" charset="-120"/>
                <a:ea typeface="微軟正黑體" panose="020B0604030504040204" pitchFamily="34" charset="-120"/>
              </a:rPr>
              <a:t>至</a:t>
            </a:r>
            <a:r>
              <a:rPr lang="en-US" altLang="zh-TW" sz="2000" dirty="0" smtClean="0">
                <a:latin typeface="微軟正黑體" panose="020B0604030504040204" pitchFamily="34" charset="-120"/>
                <a:ea typeface="微軟正黑體" panose="020B0604030504040204" pitchFamily="34" charset="-120"/>
              </a:rPr>
              <a:t>5</a:t>
            </a:r>
            <a:r>
              <a:rPr lang="zh-TW" altLang="en-US" sz="2000" dirty="0" smtClean="0">
                <a:latin typeface="微軟正黑體" panose="020B0604030504040204" pitchFamily="34" charset="-120"/>
                <a:ea typeface="微軟正黑體" panose="020B0604030504040204" pitchFamily="34" charset="-120"/>
              </a:rPr>
              <a:t>年佔</a:t>
            </a:r>
            <a:r>
              <a:rPr lang="en-US" altLang="zh-TW" sz="2000" dirty="0" smtClean="0">
                <a:latin typeface="微軟正黑體" panose="020B0604030504040204" pitchFamily="34" charset="-120"/>
                <a:ea typeface="微軟正黑體" panose="020B0604030504040204" pitchFamily="34" charset="-120"/>
              </a:rPr>
              <a:t>55.7</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zh-TW" altLang="en-US" sz="2000" dirty="0" smtClean="0">
                <a:latin typeface="微軟正黑體" panose="020B0604030504040204" pitchFamily="34" charset="-120"/>
                <a:ea typeface="微軟正黑體" panose="020B0604030504040204" pitchFamily="34" charset="-120"/>
              </a:rPr>
              <a:t>每周駕駛乘用車</a:t>
            </a:r>
            <a:r>
              <a:rPr lang="en-US" altLang="zh-TW" sz="2000" dirty="0" smtClean="0">
                <a:latin typeface="微軟正黑體" panose="020B0604030504040204" pitchFamily="34" charset="-120"/>
                <a:ea typeface="微軟正黑體" panose="020B0604030504040204" pitchFamily="34" charset="-120"/>
              </a:rPr>
              <a:t>3-5</a:t>
            </a:r>
            <a:r>
              <a:rPr lang="zh-TW" altLang="en-US" sz="2000" dirty="0" smtClean="0">
                <a:latin typeface="微軟正黑體" panose="020B0604030504040204" pitchFamily="34" charset="-120"/>
                <a:ea typeface="微軟正黑體" panose="020B0604030504040204" pitchFamily="34" charset="-120"/>
              </a:rPr>
              <a:t>次佔</a:t>
            </a:r>
            <a:r>
              <a:rPr lang="en-US" altLang="zh-TW" sz="2000" dirty="0" smtClean="0">
                <a:latin typeface="微軟正黑體" panose="020B0604030504040204" pitchFamily="34" charset="-120"/>
                <a:ea typeface="微軟正黑體" panose="020B0604030504040204" pitchFamily="34" charset="-120"/>
              </a:rPr>
              <a:t>34.6</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26.5</a:t>
            </a:r>
            <a:r>
              <a:rPr lang="zh-TW" altLang="en-US" sz="2000" dirty="0" smtClean="0">
                <a:latin typeface="微軟正黑體" panose="020B0604030504040204" pitchFamily="34" charset="-120"/>
                <a:ea typeface="微軟正黑體" panose="020B0604030504040204" pitchFamily="34" charset="-120"/>
              </a:rPr>
              <a:t>％的受測者發生過交通事故，其餘</a:t>
            </a:r>
            <a:r>
              <a:rPr lang="en-US" altLang="zh-TW" sz="2000" dirty="0" smtClean="0">
                <a:latin typeface="微軟正黑體" panose="020B0604030504040204" pitchFamily="34" charset="-120"/>
                <a:ea typeface="微軟正黑體" panose="020B0604030504040204" pitchFamily="34" charset="-120"/>
              </a:rPr>
              <a:t>73.5</a:t>
            </a:r>
            <a:r>
              <a:rPr lang="zh-TW" altLang="en-US" sz="2000" dirty="0" smtClean="0">
                <a:latin typeface="微軟正黑體" panose="020B0604030504040204" pitchFamily="34" charset="-120"/>
                <a:ea typeface="微軟正黑體" panose="020B0604030504040204" pitchFamily="34" charset="-120"/>
              </a:rPr>
              <a:t>％的受測者從未經歷過交通事故</a:t>
            </a:r>
            <a:endParaRPr lang="en-US" altLang="zh-TW" sz="20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71678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3529</TotalTime>
  <Words>2608</Words>
  <Application>Microsoft Office PowerPoint</Application>
  <PresentationFormat>寬螢幕</PresentationFormat>
  <Paragraphs>148</Paragraphs>
  <Slides>19</Slides>
  <Notes>14</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19</vt:i4>
      </vt:variant>
    </vt:vector>
  </HeadingPairs>
  <TitlesOfParts>
    <vt:vector size="25" baseType="lpstr">
      <vt:lpstr>微軟正黑體</vt:lpstr>
      <vt:lpstr>新細明體</vt:lpstr>
      <vt:lpstr>Arial</vt:lpstr>
      <vt:lpstr>Calibri</vt:lpstr>
      <vt:lpstr>Calibri Light</vt:lpstr>
      <vt:lpstr>Office 佈景主題</vt:lpstr>
      <vt:lpstr>Evaluation of the effects of daytime running lights for passenger cars</vt:lpstr>
      <vt:lpstr>Introduction</vt:lpstr>
      <vt:lpstr>Introduction</vt:lpstr>
      <vt:lpstr>Introduction</vt:lpstr>
      <vt:lpstr>Material and methods</vt:lpstr>
      <vt:lpstr>Methods-Conducting an experiment</vt:lpstr>
      <vt:lpstr>Methods-Characteristics of driving simulator</vt:lpstr>
      <vt:lpstr>Methods-Collecting and processing data</vt:lpstr>
      <vt:lpstr>Descriptive statistics</vt:lpstr>
      <vt:lpstr>Results-Estimation of passenger car speed</vt:lpstr>
      <vt:lpstr>Results-Estimation of passenger car speed</vt:lpstr>
      <vt:lpstr>Results-Gender differences in estimation of the passenger car speed</vt:lpstr>
      <vt:lpstr>Results-Driving license category and estimation of the passenger car speed</vt:lpstr>
      <vt:lpstr>Results-Driving license category and estimation of the passenger car speed</vt:lpstr>
      <vt:lpstr>Results-Frequency of driving and estimation of the passenger car speed</vt:lpstr>
      <vt:lpstr>Results-Types of errors in estimation of passenger car speed when DRL are turned on or off</vt:lpstr>
      <vt:lpstr>Results-Types of errors in estimation of passenger car speed when DRL are turned on or off</vt:lpstr>
      <vt:lpstr>Results-Types of errors in estimation of passenger car speed when DRL are turned on or off</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the effects of daytime running lights for passenger cars</dc:title>
  <dc:creator>彭詩芸</dc:creator>
  <cp:lastModifiedBy>彭詩芸</cp:lastModifiedBy>
  <cp:revision>43</cp:revision>
  <dcterms:created xsi:type="dcterms:W3CDTF">2019-10-22T08:58:39Z</dcterms:created>
  <dcterms:modified xsi:type="dcterms:W3CDTF">2019-10-25T03:23:52Z</dcterms:modified>
</cp:coreProperties>
</file>